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73" r:id="rId3"/>
    <p:sldMasterId id="2147483668" r:id="rId4"/>
  </p:sldMasterIdLst>
  <p:notesMasterIdLst>
    <p:notesMasterId r:id="rId46"/>
  </p:notesMasterIdLst>
  <p:sldIdLst>
    <p:sldId id="373" r:id="rId5"/>
    <p:sldId id="334" r:id="rId6"/>
    <p:sldId id="322" r:id="rId7"/>
    <p:sldId id="332" r:id="rId8"/>
    <p:sldId id="326" r:id="rId9"/>
    <p:sldId id="336" r:id="rId10"/>
    <p:sldId id="372" r:id="rId11"/>
    <p:sldId id="337" r:id="rId12"/>
    <p:sldId id="355" r:id="rId13"/>
    <p:sldId id="338" r:id="rId14"/>
    <p:sldId id="340" r:id="rId15"/>
    <p:sldId id="354" r:id="rId16"/>
    <p:sldId id="368" r:id="rId17"/>
    <p:sldId id="353" r:id="rId18"/>
    <p:sldId id="339" r:id="rId19"/>
    <p:sldId id="363" r:id="rId20"/>
    <p:sldId id="369" r:id="rId21"/>
    <p:sldId id="370" r:id="rId22"/>
    <p:sldId id="371" r:id="rId23"/>
    <p:sldId id="341" r:id="rId24"/>
    <p:sldId id="364" r:id="rId25"/>
    <p:sldId id="365" r:id="rId26"/>
    <p:sldId id="366" r:id="rId27"/>
    <p:sldId id="330" r:id="rId28"/>
    <p:sldId id="328" r:id="rId29"/>
    <p:sldId id="333" r:id="rId30"/>
    <p:sldId id="349" r:id="rId31"/>
    <p:sldId id="352" r:id="rId32"/>
    <p:sldId id="351" r:id="rId33"/>
    <p:sldId id="342" r:id="rId34"/>
    <p:sldId id="374" r:id="rId35"/>
    <p:sldId id="375" r:id="rId36"/>
    <p:sldId id="376" r:id="rId37"/>
    <p:sldId id="377" r:id="rId38"/>
    <p:sldId id="344" r:id="rId39"/>
    <p:sldId id="357" r:id="rId40"/>
    <p:sldId id="358" r:id="rId41"/>
    <p:sldId id="359" r:id="rId42"/>
    <p:sldId id="360" r:id="rId43"/>
    <p:sldId id="361" r:id="rId44"/>
    <p:sldId id="362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69"/>
    <a:srgbClr val="1D5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4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3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FABA8-EE31-EE42-A48F-FFDC768D9B0B}" type="datetimeFigureOut">
              <a:rPr lang="en-GB" smtClean="0"/>
              <a:t>17/04/2025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3AB7D-00CC-B243-888C-7E6B28D81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75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z polami tekstowy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9"/>
          <p:cNvSpPr>
            <a:spLocks noGrp="1"/>
          </p:cNvSpPr>
          <p:nvPr>
            <p:ph type="body" sz="quarter" idx="10" hasCustomPrompt="1"/>
          </p:nvPr>
        </p:nvSpPr>
        <p:spPr>
          <a:xfrm>
            <a:off x="695701" y="1323849"/>
            <a:ext cx="4551964" cy="5984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Tytuł prezentacji</a:t>
            </a:r>
            <a:br>
              <a:rPr lang="pl-PL" dirty="0"/>
            </a:br>
            <a:r>
              <a:rPr lang="pl-PL" dirty="0"/>
              <a:t>(Arial </a:t>
            </a:r>
            <a:r>
              <a:rPr lang="pl-PL" dirty="0" err="1"/>
              <a:t>bold</a:t>
            </a:r>
            <a:r>
              <a:rPr lang="pl-PL" dirty="0"/>
              <a:t>)</a:t>
            </a:r>
          </a:p>
        </p:txBody>
      </p:sp>
      <p:sp>
        <p:nvSpPr>
          <p:cNvPr id="8" name="Symbol zastępczy tekstu 11"/>
          <p:cNvSpPr>
            <a:spLocks noGrp="1"/>
          </p:cNvSpPr>
          <p:nvPr>
            <p:ph type="body" sz="quarter" idx="11" hasCustomPrompt="1"/>
          </p:nvPr>
        </p:nvSpPr>
        <p:spPr>
          <a:xfrm>
            <a:off x="696043" y="2036645"/>
            <a:ext cx="4551431" cy="6254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l-PL" dirty="0"/>
              <a:t>Podtytuł / autor / jednostka (Arial)</a:t>
            </a:r>
          </a:p>
        </p:txBody>
      </p:sp>
    </p:spTree>
    <p:extLst>
      <p:ext uri="{BB962C8B-B14F-4D97-AF65-F5344CB8AC3E}">
        <p14:creationId xmlns:p14="http://schemas.microsoft.com/office/powerpoint/2010/main" val="2090566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ajd tytułowy bez zdefiniowanych pól tekstowy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3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sek dolny 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34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sek dolny 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11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036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 userDrawn="1"/>
        </p:nvSpPr>
        <p:spPr>
          <a:xfrm flipH="1">
            <a:off x="-1" y="-1"/>
            <a:ext cx="9144000" cy="860079"/>
          </a:xfrm>
          <a:prstGeom prst="rect">
            <a:avLst/>
          </a:prstGeom>
          <a:gradFill flip="none" rotWithShape="1">
            <a:gsLst>
              <a:gs pos="26000">
                <a:srgbClr val="002D69"/>
              </a:gs>
              <a:gs pos="50000">
                <a:srgbClr val="1D5AB5"/>
              </a:gs>
              <a:gs pos="78000">
                <a:srgbClr val="002D6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49" y="170957"/>
            <a:ext cx="1881776" cy="55984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 flipH="1">
            <a:off x="0" y="4893648"/>
            <a:ext cx="9144000" cy="249852"/>
          </a:xfrm>
          <a:prstGeom prst="rect">
            <a:avLst/>
          </a:prstGeom>
          <a:gradFill flip="none" rotWithShape="1">
            <a:gsLst>
              <a:gs pos="26000">
                <a:srgbClr val="002D69"/>
              </a:gs>
              <a:gs pos="50000">
                <a:srgbClr val="1D5AB5"/>
              </a:gs>
              <a:gs pos="78000">
                <a:srgbClr val="002D6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86" y="4938203"/>
            <a:ext cx="734569" cy="14691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67" y="148646"/>
            <a:ext cx="1482336" cy="58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9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 userDrawn="1"/>
        </p:nvSpPr>
        <p:spPr>
          <a:xfrm flipH="1">
            <a:off x="0" y="4893648"/>
            <a:ext cx="9144000" cy="249852"/>
          </a:xfrm>
          <a:prstGeom prst="rect">
            <a:avLst/>
          </a:prstGeom>
          <a:gradFill flip="none" rotWithShape="1">
            <a:gsLst>
              <a:gs pos="26000">
                <a:srgbClr val="002D69"/>
              </a:gs>
              <a:gs pos="50000">
                <a:srgbClr val="1D5AB5"/>
              </a:gs>
              <a:gs pos="78000">
                <a:srgbClr val="002D6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/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50" y="197027"/>
            <a:ext cx="441961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3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50" y="197027"/>
            <a:ext cx="441961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3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56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tp.pl/pl/aktualnosci/miedzynarodowy-kongres-lingwistyczny-icl-2024" TargetMode="External"/><Relationship Id="rId3" Type="http://schemas.openxmlformats.org/officeDocument/2006/relationships/hyperlink" Target="https://uniwersyteckie.pl/sites/default/files/archiwum-ZU/pdf/ZU%2010%20pazdziernik%202024_IDUB_ZU_36%20stron%20razem.pdf" TargetMode="External"/><Relationship Id="rId7" Type="http://schemas.openxmlformats.org/officeDocument/2006/relationships/hyperlink" Target="https://poznan.eska.pl/w-poznaniu-trwa-miedzynarodowy-kongres-jezykoznawcow-na-wydarzenie-przyjechali-specjalisci-z-calego-swiata-aa-LAKp-psh3-F9QB.htm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forumakademickie.pl/kategoria-konferencje/od-niedzieli-poznan-swiatowa-stolica-jezykoznawstwa/" TargetMode="External"/><Relationship Id="rId5" Type="http://schemas.openxmlformats.org/officeDocument/2006/relationships/hyperlink" Target="https://gloswielkopolski.pl/jezykoznawcy-z-calego-swiata-zawitali-do-poznania-wielkie-spotkanie-na-mtp-wspolorganizowane-przez-uniwersytet-adama-mickiewicza/ar/c5p2-26750141" TargetMode="External"/><Relationship Id="rId4" Type="http://schemas.openxmlformats.org/officeDocument/2006/relationships/hyperlink" Target="https://amu.edu.pl/wiadomosci/aktualnosci/komunikaty-prasowe/xxi-miedzynarodowy-kongres-jezykoznawcow-w-poznaniu" TargetMode="External"/><Relationship Id="rId9" Type="http://schemas.openxmlformats.org/officeDocument/2006/relationships/hyperlink" Target="https://radiopoznan.fm/informacje/pozostale/swiatowe-jezykoznawstwo-w-poznaniu-setki-naukowcow-z-calego-swiata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ssSVb6hqAM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cl2024poznan.pl/?id=4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0FAC5-B315-1BBF-DEA1-680D510CF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58" y="853172"/>
            <a:ext cx="7705619" cy="402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37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64302-89D8-C6E7-C2F0-1EFF3C6C9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2A5F4-AB07-6FF0-B6AF-9D2DA8F8ED23}"/>
              </a:ext>
            </a:extLst>
          </p:cNvPr>
          <p:cNvSpPr txBox="1"/>
          <p:nvPr/>
        </p:nvSpPr>
        <p:spPr>
          <a:xfrm>
            <a:off x="270826" y="309592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err="1"/>
              <a:t>Social</a:t>
            </a:r>
            <a:r>
              <a:rPr lang="pl-PL" sz="2000" b="1" dirty="0"/>
              <a:t> media</a:t>
            </a:r>
            <a:endParaRPr lang="en-GB" sz="2000" b="1" dirty="0"/>
          </a:p>
        </p:txBody>
      </p:sp>
      <p:pic>
        <p:nvPicPr>
          <p:cNvPr id="7" name="Obraz 6" descr="Obraz zawierający tekst, elektronika, zrzut ekranu, oprogramowan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FA76C54-A1F8-3555-5521-1ACB3EF26C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70" y="1552254"/>
            <a:ext cx="1564688" cy="289851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66331FC-B720-4D88-443D-05858AC22644}"/>
              </a:ext>
            </a:extLst>
          </p:cNvPr>
          <p:cNvSpPr txBox="1"/>
          <p:nvPr/>
        </p:nvSpPr>
        <p:spPr>
          <a:xfrm>
            <a:off x="5719561" y="1079666"/>
            <a:ext cx="159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„X”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5B93579-95BA-7212-0372-4F1FE8C0E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55" y="1577031"/>
            <a:ext cx="3574685" cy="70060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9ADC81A-2549-9BF5-4762-7E88F5C5F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14" y="3092500"/>
            <a:ext cx="1889649" cy="150108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6C33385-147A-2DAE-7D9C-B9C7FAF1D263}"/>
              </a:ext>
            </a:extLst>
          </p:cNvPr>
          <p:cNvSpPr txBox="1"/>
          <p:nvPr/>
        </p:nvSpPr>
        <p:spPr>
          <a:xfrm>
            <a:off x="653366" y="1156906"/>
            <a:ext cx="159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Facebook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3E50A1-2D6D-C287-7829-9B9C59A4C9BD}"/>
              </a:ext>
            </a:extLst>
          </p:cNvPr>
          <p:cNvSpPr txBox="1"/>
          <p:nvPr/>
        </p:nvSpPr>
        <p:spPr>
          <a:xfrm>
            <a:off x="652215" y="2712106"/>
            <a:ext cx="159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Instagram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842AA-DFB4-9653-8D68-A387300FBA83}"/>
              </a:ext>
            </a:extLst>
          </p:cNvPr>
          <p:cNvSpPr txBox="1"/>
          <p:nvPr/>
        </p:nvSpPr>
        <p:spPr>
          <a:xfrm>
            <a:off x="8719973" y="4450773"/>
            <a:ext cx="42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024997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9AB82-084E-45B0-78E0-24D2D0BE1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8DA5C5-89B1-E8D7-7D20-39FEC6DF1692}"/>
              </a:ext>
            </a:extLst>
          </p:cNvPr>
          <p:cNvSpPr txBox="1"/>
          <p:nvPr/>
        </p:nvSpPr>
        <p:spPr>
          <a:xfrm>
            <a:off x="270826" y="309592"/>
            <a:ext cx="11689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err="1"/>
              <a:t>Support</a:t>
            </a:r>
            <a:endParaRPr lang="en-GB" sz="2000" b="1" dirty="0"/>
          </a:p>
          <a:p>
            <a:endParaRPr lang="en-GB" dirty="0"/>
          </a:p>
        </p:txBody>
      </p:sp>
      <p:pic>
        <p:nvPicPr>
          <p:cNvPr id="4" name="Obraz 3" descr="Obraz zawierający tekst, Czcionka, kreskówka, ilustracj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798633E-7C48-007E-CBC4-92AF721466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937" y="677107"/>
            <a:ext cx="3771066" cy="377106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5F71042-491C-17F6-F5D8-27EEC9A262BE}"/>
              </a:ext>
            </a:extLst>
          </p:cNvPr>
          <p:cNvSpPr txBox="1"/>
          <p:nvPr/>
        </p:nvSpPr>
        <p:spPr>
          <a:xfrm>
            <a:off x="508883" y="916035"/>
            <a:ext cx="36307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/>
              <a:t>About</a:t>
            </a:r>
            <a:r>
              <a:rPr lang="pl-PL" sz="1600" dirty="0"/>
              <a:t> 40 </a:t>
            </a:r>
            <a:r>
              <a:rPr lang="pl-PL" sz="1600" dirty="0" err="1"/>
              <a:t>volunteers</a:t>
            </a:r>
            <a:r>
              <a:rPr lang="pl-PL" sz="1600" dirty="0"/>
              <a:t>, </a:t>
            </a:r>
            <a:r>
              <a:rPr lang="pl-PL" sz="1600" dirty="0" err="1"/>
              <a:t>recruited</a:t>
            </a:r>
            <a:r>
              <a:rPr lang="pl-PL" sz="1600" dirty="0"/>
              <a:t> </a:t>
            </a:r>
            <a:r>
              <a:rPr lang="pl-PL" sz="1600" dirty="0" err="1"/>
              <a:t>among</a:t>
            </a:r>
            <a:r>
              <a:rPr lang="pl-PL" sz="1600" dirty="0"/>
              <a:t> UAM </a:t>
            </a:r>
            <a:r>
              <a:rPr lang="pl-PL" sz="1600" dirty="0" err="1"/>
              <a:t>students</a:t>
            </a:r>
            <a:r>
              <a:rPr lang="pl-PL" sz="1600" dirty="0"/>
              <a:t>, </a:t>
            </a:r>
            <a:r>
              <a:rPr lang="pl-PL" sz="1600" dirty="0" err="1"/>
              <a:t>were</a:t>
            </a:r>
            <a:r>
              <a:rPr lang="pl-PL" sz="1600" dirty="0"/>
              <a:t> </a:t>
            </a:r>
            <a:r>
              <a:rPr lang="pl-PL" sz="1600" dirty="0" err="1"/>
              <a:t>involved</a:t>
            </a:r>
            <a:r>
              <a:rPr lang="pl-PL" sz="1600" dirty="0"/>
              <a:t> in the </a:t>
            </a:r>
            <a:r>
              <a:rPr lang="pl-PL" sz="1600" dirty="0" err="1"/>
              <a:t>organisation</a:t>
            </a:r>
            <a:r>
              <a:rPr lang="pl-PL" sz="1600" dirty="0"/>
              <a:t> of the </a:t>
            </a:r>
            <a:r>
              <a:rPr lang="pl-PL" sz="1600" dirty="0" err="1"/>
              <a:t>congress</a:t>
            </a:r>
            <a:r>
              <a:rPr lang="pl-PL" sz="1600" dirty="0"/>
              <a:t>.</a:t>
            </a:r>
          </a:p>
          <a:p>
            <a:endParaRPr lang="pl-PL" sz="1600" dirty="0"/>
          </a:p>
          <a:p>
            <a:r>
              <a:rPr lang="pl-PL" sz="1600" dirty="0" err="1"/>
              <a:t>Their</a:t>
            </a:r>
            <a:r>
              <a:rPr lang="pl-PL" sz="1600" dirty="0"/>
              <a:t> </a:t>
            </a:r>
            <a:r>
              <a:rPr lang="pl-PL" sz="1600" dirty="0" err="1"/>
              <a:t>main</a:t>
            </a:r>
            <a:r>
              <a:rPr lang="pl-PL" sz="1600" dirty="0"/>
              <a:t> </a:t>
            </a:r>
            <a:r>
              <a:rPr lang="pl-PL" sz="1600" dirty="0" err="1"/>
              <a:t>tasks</a:t>
            </a:r>
            <a:r>
              <a:rPr lang="pl-PL" sz="1600" dirty="0"/>
              <a:t> </a:t>
            </a:r>
            <a:r>
              <a:rPr lang="pl-PL" sz="1600" dirty="0" err="1"/>
              <a:t>were</a:t>
            </a:r>
            <a:r>
              <a:rPr lang="pl-PL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/>
              <a:t>taking</a:t>
            </a:r>
            <a:r>
              <a:rPr lang="pl-PL" sz="1600" dirty="0"/>
              <a:t> </a:t>
            </a:r>
            <a:r>
              <a:rPr lang="pl-PL" sz="1600" dirty="0" err="1"/>
              <a:t>care</a:t>
            </a:r>
            <a:r>
              <a:rPr lang="pl-PL" sz="1600" dirty="0"/>
              <a:t> of </a:t>
            </a:r>
            <a:r>
              <a:rPr lang="pl-PL" sz="1600" dirty="0" err="1"/>
              <a:t>international</a:t>
            </a:r>
            <a:r>
              <a:rPr lang="pl-PL" sz="1600" dirty="0"/>
              <a:t> </a:t>
            </a:r>
            <a:r>
              <a:rPr lang="pl-PL" sz="1600" dirty="0" err="1"/>
              <a:t>guests</a:t>
            </a:r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/>
              <a:t>handling</a:t>
            </a:r>
            <a:r>
              <a:rPr lang="pl-PL" sz="1600" dirty="0"/>
              <a:t> </a:t>
            </a:r>
            <a:r>
              <a:rPr lang="pl-PL" sz="1600" dirty="0" err="1"/>
              <a:t>registration</a:t>
            </a:r>
            <a:r>
              <a:rPr lang="pl-PL" sz="1600" dirty="0"/>
              <a:t> for </a:t>
            </a:r>
            <a:r>
              <a:rPr lang="pl-PL" sz="1600" dirty="0" err="1"/>
              <a:t>participants</a:t>
            </a:r>
            <a:r>
              <a:rPr lang="pl-PL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/>
              <a:t>handling</a:t>
            </a:r>
            <a:r>
              <a:rPr lang="pl-PL" sz="1600" dirty="0"/>
              <a:t> </a:t>
            </a:r>
            <a:r>
              <a:rPr lang="pl-PL" sz="1600" dirty="0" err="1"/>
              <a:t>discussion</a:t>
            </a:r>
            <a:r>
              <a:rPr lang="pl-PL" sz="1600" dirty="0"/>
              <a:t> </a:t>
            </a:r>
            <a:r>
              <a:rPr lang="pl-PL" sz="1600" dirty="0" err="1"/>
              <a:t>panels</a:t>
            </a:r>
            <a:r>
              <a:rPr lang="pl-PL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/>
              <a:t>supporting</a:t>
            </a:r>
            <a:r>
              <a:rPr lang="pl-PL" sz="1600" dirty="0"/>
              <a:t> the </a:t>
            </a:r>
            <a:r>
              <a:rPr lang="pl-PL" sz="1600" dirty="0" err="1"/>
              <a:t>session</a:t>
            </a:r>
            <a:r>
              <a:rPr lang="pl-PL" sz="1600" dirty="0"/>
              <a:t> </a:t>
            </a:r>
            <a:r>
              <a:rPr lang="pl-PL" sz="1600" dirty="0" err="1"/>
              <a:t>staff</a:t>
            </a:r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/>
              <a:t>volunteers</a:t>
            </a:r>
            <a:r>
              <a:rPr lang="pl-PL" sz="1600" dirty="0"/>
              <a:t> </a:t>
            </a:r>
            <a:r>
              <a:rPr lang="pl-PL" sz="1600" dirty="0" err="1"/>
              <a:t>were</a:t>
            </a:r>
            <a:r>
              <a:rPr lang="pl-PL" sz="1600" dirty="0"/>
              <a:t> </a:t>
            </a:r>
            <a:r>
              <a:rPr lang="pl-PL" sz="1600" dirty="0" err="1"/>
              <a:t>also</a:t>
            </a:r>
            <a:r>
              <a:rPr lang="pl-PL" sz="1600" dirty="0"/>
              <a:t> on </a:t>
            </a:r>
            <a:r>
              <a:rPr lang="pl-PL" sz="1600" dirty="0" err="1"/>
              <a:t>duty</a:t>
            </a:r>
            <a:r>
              <a:rPr lang="pl-PL" sz="1600" dirty="0"/>
              <a:t> </a:t>
            </a:r>
            <a:r>
              <a:rPr lang="pl-PL" sz="1600" dirty="0" err="1"/>
              <a:t>at</a:t>
            </a:r>
            <a:r>
              <a:rPr lang="pl-PL" sz="1600" dirty="0"/>
              <a:t> Ławica </a:t>
            </a:r>
            <a:r>
              <a:rPr lang="pl-PL" sz="1600" dirty="0" err="1"/>
              <a:t>Airport</a:t>
            </a:r>
            <a:endParaRPr lang="pl-PL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E32D5-870A-E340-771F-065A7A43D300}"/>
              </a:ext>
            </a:extLst>
          </p:cNvPr>
          <p:cNvSpPr txBox="1"/>
          <p:nvPr/>
        </p:nvSpPr>
        <p:spPr>
          <a:xfrm>
            <a:off x="8702854" y="444817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1938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20EB8-3AD3-7F01-87C8-47855B4EC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>
            <a:extLst>
              <a:ext uri="{FF2B5EF4-FFF2-40B4-BE49-F238E27FC236}">
                <a16:creationId xmlns:a16="http://schemas.microsoft.com/office/drawing/2014/main" id="{ED63277E-6D54-723B-8728-5B78E5912FC1}"/>
              </a:ext>
            </a:extLst>
          </p:cNvPr>
          <p:cNvSpPr txBox="1"/>
          <p:nvPr/>
        </p:nvSpPr>
        <p:spPr>
          <a:xfrm>
            <a:off x="342364" y="257078"/>
            <a:ext cx="5144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2024 – media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A51607B-4B79-347D-A66A-6ECEAD7D8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15" y="813732"/>
            <a:ext cx="3363388" cy="3222870"/>
          </a:xfrm>
          <a:prstGeom prst="rect">
            <a:avLst/>
          </a:prstGeom>
        </p:spPr>
      </p:pic>
      <p:sp>
        <p:nvSpPr>
          <p:cNvPr id="6" name="pole tekstowe 7">
            <a:extLst>
              <a:ext uri="{FF2B5EF4-FFF2-40B4-BE49-F238E27FC236}">
                <a16:creationId xmlns:a16="http://schemas.microsoft.com/office/drawing/2014/main" id="{D3EEDB50-0E09-EEE9-64A9-A5A08866F6DA}"/>
              </a:ext>
            </a:extLst>
          </p:cNvPr>
          <p:cNvSpPr txBox="1"/>
          <p:nvPr/>
        </p:nvSpPr>
        <p:spPr>
          <a:xfrm>
            <a:off x="380718" y="4145102"/>
            <a:ext cx="35285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Życie Uniwersyteckie Nr 10/2024</a:t>
            </a:r>
          </a:p>
          <a:p>
            <a:r>
              <a:rPr lang="pl-PL" sz="1600" dirty="0"/>
              <a:t>Fot. Władysław </a:t>
            </a:r>
            <a:r>
              <a:rPr lang="pl-PL" sz="1600" dirty="0" err="1"/>
              <a:t>Gardasz</a:t>
            </a:r>
            <a:endParaRPr lang="pl-PL" sz="16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F2D2EE4-8832-16A6-FF6A-C73DFCF67EDC}"/>
              </a:ext>
            </a:extLst>
          </p:cNvPr>
          <p:cNvSpPr txBox="1"/>
          <p:nvPr/>
        </p:nvSpPr>
        <p:spPr>
          <a:xfrm>
            <a:off x="4810539" y="813732"/>
            <a:ext cx="3586037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hlinkClick r:id="rId3"/>
              </a:rPr>
              <a:t>Życie Uniwersyteckie</a:t>
            </a:r>
            <a:endParaRPr lang="pl-PL" sz="1600" dirty="0"/>
          </a:p>
          <a:p>
            <a:endParaRPr lang="pl-PL" sz="1600" dirty="0"/>
          </a:p>
          <a:p>
            <a:r>
              <a:rPr lang="pl-PL" sz="1600" dirty="0">
                <a:hlinkClick r:id="rId4"/>
              </a:rPr>
              <a:t>UAM</a:t>
            </a:r>
            <a:endParaRPr lang="pl-PL" sz="1600" dirty="0"/>
          </a:p>
          <a:p>
            <a:endParaRPr lang="pl-PL" sz="1600" dirty="0"/>
          </a:p>
          <a:p>
            <a:r>
              <a:rPr lang="pl-PL" sz="1600" dirty="0">
                <a:hlinkClick r:id="rId5"/>
              </a:rPr>
              <a:t>Głos Wielkopolski</a:t>
            </a:r>
            <a:endParaRPr lang="pl-PL" sz="1600" dirty="0"/>
          </a:p>
          <a:p>
            <a:endParaRPr lang="pl-PL" sz="1600" dirty="0"/>
          </a:p>
          <a:p>
            <a:r>
              <a:rPr lang="pl-PL" sz="1600" dirty="0">
                <a:hlinkClick r:id="rId6"/>
              </a:rPr>
              <a:t>Forum Akademickie</a:t>
            </a:r>
            <a:endParaRPr lang="pl-PL" sz="1600" dirty="0"/>
          </a:p>
          <a:p>
            <a:endParaRPr lang="pl-PL" sz="1600" dirty="0"/>
          </a:p>
          <a:p>
            <a:r>
              <a:rPr lang="pl-PL" sz="1600" dirty="0">
                <a:hlinkClick r:id="rId7"/>
              </a:rPr>
              <a:t>Radio ESKA</a:t>
            </a:r>
            <a:endParaRPr lang="pl-PL" sz="1600" dirty="0"/>
          </a:p>
          <a:p>
            <a:endParaRPr lang="pl-PL" sz="1600" dirty="0"/>
          </a:p>
          <a:p>
            <a:r>
              <a:rPr lang="pl-PL" sz="1600" dirty="0">
                <a:hlinkClick r:id="rId8"/>
              </a:rPr>
              <a:t>Grupa MTP</a:t>
            </a:r>
            <a:endParaRPr lang="pl-PL" sz="1600" dirty="0"/>
          </a:p>
          <a:p>
            <a:pPr algn="l">
              <a:buNone/>
            </a:pPr>
            <a:br>
              <a:rPr lang="en-US" sz="16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9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9"/>
              </a:rPr>
              <a:t>https://radiopoznan.fm/informacje/pozostale/swiatowe-jezykoznawstwo-w-poznaniu-setki-naukowcow-z-calego-swiata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>
              <a:buNone/>
            </a:pPr>
            <a:br>
              <a:rPr lang="en-US" dirty="0"/>
            </a:br>
            <a:endParaRPr lang="pl-PL" dirty="0"/>
          </a:p>
          <a:p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BFD33FB-F3B7-1915-D883-0AE2FF2E9B70}"/>
              </a:ext>
            </a:extLst>
          </p:cNvPr>
          <p:cNvSpPr txBox="1"/>
          <p:nvPr/>
        </p:nvSpPr>
        <p:spPr>
          <a:xfrm>
            <a:off x="5167019" y="444400"/>
            <a:ext cx="2959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Links to </a:t>
            </a:r>
            <a:r>
              <a:rPr lang="pl-PL" b="1" dirty="0" err="1"/>
              <a:t>press</a:t>
            </a:r>
            <a:r>
              <a:rPr lang="pl-PL" b="1" dirty="0"/>
              <a:t> </a:t>
            </a:r>
            <a:r>
              <a:rPr lang="pl-PL" b="1" dirty="0" err="1"/>
              <a:t>releases</a:t>
            </a:r>
            <a:endParaRPr lang="pl-PL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D9862F-56D6-E2F2-0A1B-4264A88BD69F}"/>
              </a:ext>
            </a:extLst>
          </p:cNvPr>
          <p:cNvSpPr txBox="1"/>
          <p:nvPr/>
        </p:nvSpPr>
        <p:spPr>
          <a:xfrm>
            <a:off x="8702854" y="445287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286086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665094-5CBD-10D4-7697-BB64C6BAE86A}"/>
              </a:ext>
            </a:extLst>
          </p:cNvPr>
          <p:cNvSpPr txBox="1"/>
          <p:nvPr/>
        </p:nvSpPr>
        <p:spPr>
          <a:xfrm>
            <a:off x="2286000" y="224908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ptos" panose="020B0004020202020204" pitchFamily="34" charset="0"/>
                <a:hlinkClick r:id="rId2"/>
              </a:rPr>
              <a:t>https://www.youtube.com/watch?v=tssSVb6hqAM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CCFD7B-DF50-A24E-0DAC-A3B70F133FB0}"/>
              </a:ext>
            </a:extLst>
          </p:cNvPr>
          <p:cNvSpPr txBox="1"/>
          <p:nvPr/>
        </p:nvSpPr>
        <p:spPr>
          <a:xfrm>
            <a:off x="8702854" y="448895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D6A868-436D-1B1D-1853-1723A05155A9}"/>
              </a:ext>
            </a:extLst>
          </p:cNvPr>
          <p:cNvSpPr txBox="1"/>
          <p:nvPr/>
        </p:nvSpPr>
        <p:spPr>
          <a:xfrm>
            <a:off x="469126" y="36576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Materiał</a:t>
            </a:r>
            <a:r>
              <a:rPr lang="en-GB" b="1" dirty="0"/>
              <a:t> </a:t>
            </a:r>
            <a:r>
              <a:rPr lang="en-GB" b="1" dirty="0" err="1"/>
              <a:t>filmowy</a:t>
            </a:r>
            <a:r>
              <a:rPr lang="en-GB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8056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C7545-BBE6-2C48-989F-EB6CF33B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>
            <a:extLst>
              <a:ext uri="{FF2B5EF4-FFF2-40B4-BE49-F238E27FC236}">
                <a16:creationId xmlns:a16="http://schemas.microsoft.com/office/drawing/2014/main" id="{4D68421A-92C0-E47C-2943-30A5CE9B26CA}"/>
              </a:ext>
            </a:extLst>
          </p:cNvPr>
          <p:cNvSpPr txBox="1"/>
          <p:nvPr/>
        </p:nvSpPr>
        <p:spPr>
          <a:xfrm>
            <a:off x="342364" y="257078"/>
            <a:ext cx="5144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2024 – </a:t>
            </a:r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  <a:endParaRPr lang="pl-PL" sz="2000" b="1" dirty="0">
              <a:solidFill>
                <a:srgbClr val="002D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 descr="Obraz zawierający osoba, ubrania, Ludzka twarz, uśmiech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3B720A3-D7B9-A5C8-6EC0-A1E9B1C58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51" y="457133"/>
            <a:ext cx="2803430" cy="3971461"/>
          </a:xfrm>
          <a:prstGeom prst="rect">
            <a:avLst/>
          </a:prstGeom>
        </p:spPr>
      </p:pic>
      <p:pic>
        <p:nvPicPr>
          <p:cNvPr id="7" name="Obraz 6" descr="Obraz zawierający ubrania, osoba, obuwie, garnitu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AE473AC-0F7B-FAE4-BFE5-9870AAD17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7" y="1015348"/>
            <a:ext cx="4778118" cy="3112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360715-6D62-0FF1-9C77-58D92927AEC6}"/>
              </a:ext>
            </a:extLst>
          </p:cNvPr>
          <p:cNvSpPr txBox="1"/>
          <p:nvPr/>
        </p:nvSpPr>
        <p:spPr>
          <a:xfrm>
            <a:off x="8702854" y="449691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804270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7D0BB-564D-9C98-F0F5-DB3889B95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558115-B536-BCDF-BBE4-9E29109CE31E}"/>
              </a:ext>
            </a:extLst>
          </p:cNvPr>
          <p:cNvSpPr txBox="1"/>
          <p:nvPr/>
        </p:nvSpPr>
        <p:spPr>
          <a:xfrm>
            <a:off x="216235" y="159467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Social programme</a:t>
            </a:r>
          </a:p>
          <a:p>
            <a:endParaRPr lang="en-GB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63D5B39-207D-A99B-0757-A5772F462EF7}"/>
              </a:ext>
            </a:extLst>
          </p:cNvPr>
          <p:cNvSpPr txBox="1"/>
          <p:nvPr/>
        </p:nvSpPr>
        <p:spPr>
          <a:xfrm>
            <a:off x="4382804" y="233691"/>
            <a:ext cx="907725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Sunday 08 September, 20:30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Welcome reception and glass of wine. Available to all registered participants.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Location: Collegium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Maius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Fredry 10, 61-701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Poznań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2D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2D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Monday 09 September, 20:00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Concert by Ray Wilson. Available to all registered participants.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Location: The Grand Theatre (Opera House), Fredry 9, 61-701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Poznań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2D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2D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Tuesday 10 September, 20:00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Concert. Available to all registered participants.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Location: Adam Mickiewicz University Aula (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Poznań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Philharmonic),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Wieniawskiego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1, 60-702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Poznań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2D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2D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Wednesday 11 September, 17:00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City Walk with the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Poznań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Tourist Organization.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Further details will be given by the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Poznań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Convention Bureau at the registration desk.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2D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Thursday 12 September, 20:00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Congress Dinner. Available to paying participants.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Location: Earth Hall (Sala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Ziemi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),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Poznań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Congress Center.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2D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Saturday 14 September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Excursions: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The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Rogalin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Palace,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Rogalin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Landscape Park and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Kórnik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Castle tour (1 day, 65 EUR/person)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https://idealtravel.pl/icl2024/ Registration closes on 6 Sep (23:59 local time).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2D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The Sweetest Treasure of Poznan tour (1 hour, 39 PLN/person)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https://rogalowemuzeum.pl/rezerwacje-grupowe/?daid=25192 Registration closes on 11 Sep (23:59 local time).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2D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The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Poznań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Feast tour (3.5 hours, 215 PLN/person)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https://cityevent-poznan.pl/tour/ilc-2024-poznan-feast-tour/ Registration closes on 12 Sep (23:59 local time).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2D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Saturday 7 Sep – Sunday 15 Sep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Malta Festival of performing arts. While we are not affiliated with the festival in any way, </a:t>
            </a:r>
            <a:endParaRPr kumimoji="0" lang="pl-PL" sz="700" b="0" i="0" u="none" strike="noStrike" kern="1200" cap="none" spc="0" normalizeH="0" baseline="0" noProof="0" dirty="0">
              <a:ln>
                <a:noFill/>
              </a:ln>
              <a:solidFill>
                <a:srgbClr val="002D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is a staple annual event on the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Poznań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cultural scene, highly international, </a:t>
            </a:r>
            <a:endParaRPr kumimoji="0" lang="pl-PL" sz="700" b="0" i="0" u="none" strike="noStrike" kern="1200" cap="none" spc="0" normalizeH="0" baseline="0" noProof="0" dirty="0">
              <a:ln>
                <a:noFill/>
              </a:ln>
              <a:solidFill>
                <a:srgbClr val="002D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some free events in the public spaces of the city, and some ticketed events.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https://malta-festival.pl/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2D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Other events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Other cultural events can be found on the Visit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Poznań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Co?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Gdzie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Kiedy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 websites: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https://visitpoznan.pl/en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https://www.poznan.pl/mim/events/en/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24CB766-E92C-3ABD-711C-5580E80B3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5472">
            <a:off x="2150399" y="1673316"/>
            <a:ext cx="2276033" cy="1517355"/>
          </a:xfrm>
          <a:prstGeom prst="rect">
            <a:avLst/>
          </a:prstGeom>
        </p:spPr>
      </p:pic>
      <p:pic>
        <p:nvPicPr>
          <p:cNvPr id="10" name="Obraz 9" descr="Obraz zawierający ubrania, osoba, uśmiech, Osoba płci żeńskiej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EB226B5-90CB-FBFF-804D-0B1EAFC58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9" y="2891935"/>
            <a:ext cx="1558441" cy="2077921"/>
          </a:xfrm>
          <a:prstGeom prst="rect">
            <a:avLst/>
          </a:prstGeom>
        </p:spPr>
      </p:pic>
      <p:pic>
        <p:nvPicPr>
          <p:cNvPr id="12" name="Obraz 11" descr="Obraz zawierający tekst, zrzut ekranu, Czcionka, wizytów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F5369B1-1427-EDE9-12AE-8FA813AED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2641">
            <a:off x="2164816" y="3422503"/>
            <a:ext cx="2328906" cy="753401"/>
          </a:xfrm>
          <a:prstGeom prst="rect">
            <a:avLst/>
          </a:prstGeom>
        </p:spPr>
      </p:pic>
      <p:pic>
        <p:nvPicPr>
          <p:cNvPr id="14" name="Obraz 13" descr="Obraz zawierający tekst, diagram, zrzut ekranu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874F17B-9BA5-57CE-2A7E-47DAF496F0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161">
            <a:off x="2450705" y="796698"/>
            <a:ext cx="1905394" cy="616395"/>
          </a:xfrm>
          <a:prstGeom prst="rect">
            <a:avLst/>
          </a:prstGeom>
        </p:spPr>
      </p:pic>
      <p:pic>
        <p:nvPicPr>
          <p:cNvPr id="3" name="Picture 2" descr="A person singing into a microphone on a stage with a band behind him&#10;&#10;AI-generated content may be incorrect.">
            <a:extLst>
              <a:ext uri="{FF2B5EF4-FFF2-40B4-BE49-F238E27FC236}">
                <a16:creationId xmlns:a16="http://schemas.microsoft.com/office/drawing/2014/main" id="{4B798A01-F951-B40A-6A23-D49BE591A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>
            <a:off x="215408" y="492431"/>
            <a:ext cx="1868366" cy="2491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949402-750E-0306-FCDC-FA0887D57262}"/>
              </a:ext>
            </a:extLst>
          </p:cNvPr>
          <p:cNvSpPr txBox="1"/>
          <p:nvPr/>
        </p:nvSpPr>
        <p:spPr>
          <a:xfrm>
            <a:off x="8700858" y="448100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04910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laying instruments on a stage&#10;&#10;AI-generated content may be incorrect.">
            <a:extLst>
              <a:ext uri="{FF2B5EF4-FFF2-40B4-BE49-F238E27FC236}">
                <a16:creationId xmlns:a16="http://schemas.microsoft.com/office/drawing/2014/main" id="{A62F9A3F-297F-C17A-0CE1-55FF52086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301" y="0"/>
            <a:ext cx="3748378" cy="2811283"/>
          </a:xfrm>
          <a:prstGeom prst="rect">
            <a:avLst/>
          </a:prstGeom>
        </p:spPr>
      </p:pic>
      <p:pic>
        <p:nvPicPr>
          <p:cNvPr id="7" name="Picture 6" descr="A stage with red lights&#10;&#10;AI-generated content may be incorrect.">
            <a:extLst>
              <a:ext uri="{FF2B5EF4-FFF2-40B4-BE49-F238E27FC236}">
                <a16:creationId xmlns:a16="http://schemas.microsoft.com/office/drawing/2014/main" id="{62A82621-8273-9791-368B-B18B03793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1" y="2425148"/>
            <a:ext cx="3317019" cy="2487764"/>
          </a:xfrm>
          <a:prstGeom prst="rect">
            <a:avLst/>
          </a:prstGeom>
        </p:spPr>
      </p:pic>
      <p:pic>
        <p:nvPicPr>
          <p:cNvPr id="11" name="Picture 10" descr="A band performing on stage with green lights&#10;&#10;AI-generated content may be incorrect.">
            <a:extLst>
              <a:ext uri="{FF2B5EF4-FFF2-40B4-BE49-F238E27FC236}">
                <a16:creationId xmlns:a16="http://schemas.microsoft.com/office/drawing/2014/main" id="{73E3152D-0BD4-E5C4-FD06-1755D8FBD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5" y="0"/>
            <a:ext cx="2612624" cy="3483499"/>
          </a:xfrm>
          <a:prstGeom prst="rect">
            <a:avLst/>
          </a:prstGeom>
        </p:spPr>
      </p:pic>
      <p:pic>
        <p:nvPicPr>
          <p:cNvPr id="13" name="Picture 12" descr="A group of people playing instruments on a stage&#10;&#10;AI-generated content may be incorrect.">
            <a:extLst>
              <a:ext uri="{FF2B5EF4-FFF2-40B4-BE49-F238E27FC236}">
                <a16:creationId xmlns:a16="http://schemas.microsoft.com/office/drawing/2014/main" id="{052037FB-B5FB-AF67-ABCD-BFE26E6BD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69" y="2414546"/>
            <a:ext cx="3233531" cy="2425148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32BA155D-DC1C-22B2-96B5-39A2A96047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34AB21-F8DB-E73B-8EB0-8C4DE4A1F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9542" y="1455586"/>
            <a:ext cx="2976438" cy="22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96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786559-8D02-E12B-6691-B19B8E18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65" y="63610"/>
            <a:ext cx="6803742" cy="48081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02C12B-4B7A-CBCA-9E47-62B713B1C1BA}"/>
              </a:ext>
            </a:extLst>
          </p:cNvPr>
          <p:cNvSpPr txBox="1"/>
          <p:nvPr/>
        </p:nvSpPr>
        <p:spPr>
          <a:xfrm>
            <a:off x="8702854" y="450244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214457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925DDE-0978-DACD-4C9D-31F542039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27" y="2363373"/>
            <a:ext cx="7772400" cy="2780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300178-292F-E5E0-2EDD-A65AD6C35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2400" cy="286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16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548E60-B8A3-C5D6-341D-ED9F7B799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7268"/>
            <a:ext cx="7772400" cy="49689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0E812B-1F0E-2271-4700-8F82397A24E6}"/>
              </a:ext>
            </a:extLst>
          </p:cNvPr>
          <p:cNvSpPr txBox="1"/>
          <p:nvPr/>
        </p:nvSpPr>
        <p:spPr>
          <a:xfrm>
            <a:off x="8702854" y="448895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997719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235B6D-09E7-C868-4A1E-DDCA76D575AD}"/>
              </a:ext>
            </a:extLst>
          </p:cNvPr>
          <p:cNvSpPr txBox="1"/>
          <p:nvPr/>
        </p:nvSpPr>
        <p:spPr>
          <a:xfrm>
            <a:off x="2088139" y="1396406"/>
            <a:ext cx="5200463" cy="267765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Helvetica" pitchFamily="2" charset="0"/>
              </a:rPr>
              <a:t>21</a:t>
            </a:r>
            <a:r>
              <a:rPr lang="en-US" sz="2400" b="0" i="0" u="none" strike="noStrike" baseline="30000" dirty="0">
                <a:solidFill>
                  <a:schemeClr val="tx1">
                    <a:lumMod val="75000"/>
                  </a:schemeClr>
                </a:solidFill>
                <a:effectLst/>
                <a:latin typeface="Helvetica" pitchFamily="2" charset="0"/>
              </a:rPr>
              <a:t>st</a:t>
            </a:r>
            <a:r>
              <a:rPr lang="en-US" sz="2400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Helvetica" pitchFamily="2" charset="0"/>
              </a:rPr>
              <a:t> ICL 2024</a:t>
            </a:r>
          </a:p>
          <a:p>
            <a:pPr algn="ctr"/>
            <a:r>
              <a:rPr lang="en-US" sz="2400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latin typeface="Helvetica" pitchFamily="2" charset="0"/>
              </a:rPr>
              <a:t>Organisational</a:t>
            </a:r>
            <a:r>
              <a:rPr lang="en-US" sz="2400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Helvetica" pitchFamily="2" charset="0"/>
              </a:rPr>
              <a:t> &amp; financial report</a:t>
            </a:r>
          </a:p>
          <a:p>
            <a:pPr algn="ctr"/>
            <a:endParaRPr lang="en-US" sz="2400" dirty="0">
              <a:solidFill>
                <a:schemeClr val="tx1">
                  <a:lumMod val="75000"/>
                </a:schemeClr>
              </a:solidFill>
              <a:latin typeface="Helvetica" pitchFamily="2" charset="0"/>
            </a:endParaRPr>
          </a:p>
          <a:p>
            <a:pPr algn="ctr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</a:rPr>
              <a:t>prof. Katarzyna Dziubalska-Kołaczyk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</a:rPr>
              <a:t>AMU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Helvetica" pitchFamily="2" charset="0"/>
              </a:rPr>
              <a:t>Poznań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Helvetica" pitchFamily="2" charset="0"/>
            </a:endParaRPr>
          </a:p>
          <a:p>
            <a:pPr algn="ctr"/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Helvetica" pitchFamily="2" charset="0"/>
              </a:rPr>
              <a:t>dkasia@amu.edu.pl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Helvetica" pitchFamily="2" charset="0"/>
            </a:endParaRPr>
          </a:p>
          <a:p>
            <a:pPr algn="ctr"/>
            <a:endParaRPr lang="en-US" sz="2400" dirty="0">
              <a:solidFill>
                <a:schemeClr val="tx1">
                  <a:lumMod val="75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0B184-807C-B9D6-E572-427A17B238DD}"/>
              </a:ext>
            </a:extLst>
          </p:cNvPr>
          <p:cNvSpPr txBox="1"/>
          <p:nvPr/>
        </p:nvSpPr>
        <p:spPr>
          <a:xfrm>
            <a:off x="3649717" y="4154213"/>
            <a:ext cx="2296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Leiden, 23</a:t>
            </a:r>
            <a:r>
              <a:rPr lang="en-GB" sz="1600" i="1" baseline="30000" dirty="0"/>
              <a:t>rd</a:t>
            </a:r>
            <a:r>
              <a:rPr lang="en-GB" sz="1600" i="1" dirty="0"/>
              <a:t> April 2025</a:t>
            </a:r>
          </a:p>
        </p:txBody>
      </p:sp>
    </p:spTree>
    <p:extLst>
      <p:ext uri="{BB962C8B-B14F-4D97-AF65-F5344CB8AC3E}">
        <p14:creationId xmlns:p14="http://schemas.microsoft.com/office/powerpoint/2010/main" val="2900647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1E662-5650-406E-95AF-B55C5C5E8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87B34E-A0E0-44D0-5DA1-79E2265C0C68}"/>
              </a:ext>
            </a:extLst>
          </p:cNvPr>
          <p:cNvSpPr txBox="1"/>
          <p:nvPr/>
        </p:nvSpPr>
        <p:spPr>
          <a:xfrm>
            <a:off x="270826" y="309592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Mobile </a:t>
            </a:r>
            <a:r>
              <a:rPr lang="pl-PL" sz="2000" b="1" dirty="0" err="1"/>
              <a:t>app</a:t>
            </a:r>
            <a:endParaRPr lang="pl-PL" sz="2000" b="1" dirty="0"/>
          </a:p>
        </p:txBody>
      </p:sp>
      <p:pic>
        <p:nvPicPr>
          <p:cNvPr id="11" name="Obraz 10" descr="Obraz zawierający tekst, niebo, zrzut ekranu, na wolnym powietrzu">
            <a:extLst>
              <a:ext uri="{FF2B5EF4-FFF2-40B4-BE49-F238E27FC236}">
                <a16:creationId xmlns:a16="http://schemas.microsoft.com/office/drawing/2014/main" id="{5D636E84-458F-F1CC-EDB5-DFB6756985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81" y="804396"/>
            <a:ext cx="1772186" cy="3939483"/>
          </a:xfrm>
          <a:prstGeom prst="rect">
            <a:avLst/>
          </a:prstGeom>
        </p:spPr>
      </p:pic>
      <p:pic>
        <p:nvPicPr>
          <p:cNvPr id="6" name="Obraz 5" descr="Obraz zawierający tekst, zrzut ekranu, numer, oprogramowanie">
            <a:extLst>
              <a:ext uri="{FF2B5EF4-FFF2-40B4-BE49-F238E27FC236}">
                <a16:creationId xmlns:a16="http://schemas.microsoft.com/office/drawing/2014/main" id="{C3570499-6C0A-BEF0-3A08-1F53BF417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912" y="804396"/>
            <a:ext cx="1858176" cy="3939483"/>
          </a:xfrm>
          <a:prstGeom prst="rect">
            <a:avLst/>
          </a:prstGeom>
        </p:spPr>
      </p:pic>
      <p:pic>
        <p:nvPicPr>
          <p:cNvPr id="12" name="Obraz 11" descr="Obraz zawierający tekst, zrzut ekranu, oprogramowanie, numer">
            <a:extLst>
              <a:ext uri="{FF2B5EF4-FFF2-40B4-BE49-F238E27FC236}">
                <a16:creationId xmlns:a16="http://schemas.microsoft.com/office/drawing/2014/main" id="{E1CE2DC5-72BF-E59B-7BD8-632BBEDB7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643" y="804393"/>
            <a:ext cx="1858176" cy="3939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7DA02B-7773-EBFE-EC26-238749475CD2}"/>
              </a:ext>
            </a:extLst>
          </p:cNvPr>
          <p:cNvSpPr txBox="1"/>
          <p:nvPr/>
        </p:nvSpPr>
        <p:spPr>
          <a:xfrm>
            <a:off x="8702854" y="448895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501167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60651379-D917-EC69-6B2E-876B15F31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36" y="-164741"/>
            <a:ext cx="3429000" cy="2571750"/>
          </a:xfrm>
          <a:prstGeom prst="rect">
            <a:avLst/>
          </a:prstGeom>
        </p:spPr>
      </p:pic>
      <p:pic>
        <p:nvPicPr>
          <p:cNvPr id="4" name="Picture 3" descr="A person standing at a podium in front of a large screen&#10;&#10;AI-generated content may be incorrect.">
            <a:extLst>
              <a:ext uri="{FF2B5EF4-FFF2-40B4-BE49-F238E27FC236}">
                <a16:creationId xmlns:a16="http://schemas.microsoft.com/office/drawing/2014/main" id="{36E3B9D8-3A35-9544-2135-8FE274D5C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28" y="-83986"/>
            <a:ext cx="3540981" cy="2655736"/>
          </a:xfrm>
          <a:prstGeom prst="rect">
            <a:avLst/>
          </a:prstGeom>
        </p:spPr>
      </p:pic>
      <p:pic>
        <p:nvPicPr>
          <p:cNvPr id="6" name="Picture 5" descr="A screen with text on it&#10;&#10;AI-generated content may be incorrect.">
            <a:extLst>
              <a:ext uri="{FF2B5EF4-FFF2-40B4-BE49-F238E27FC236}">
                <a16:creationId xmlns:a16="http://schemas.microsoft.com/office/drawing/2014/main" id="{4F2E0F0B-0B19-4F58-7E02-47ABD9E03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5" y="2488758"/>
            <a:ext cx="3079143" cy="2309357"/>
          </a:xfrm>
          <a:prstGeom prst="rect">
            <a:avLst/>
          </a:prstGeom>
        </p:spPr>
      </p:pic>
      <p:pic>
        <p:nvPicPr>
          <p:cNvPr id="8" name="Picture 7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B841F7A6-B87B-A2C8-DC0C-F95F28051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558" y="2137907"/>
            <a:ext cx="4007457" cy="3005593"/>
          </a:xfrm>
          <a:prstGeom prst="rect">
            <a:avLst/>
          </a:prstGeom>
        </p:spPr>
      </p:pic>
      <p:pic>
        <p:nvPicPr>
          <p:cNvPr id="10" name="Picture 9" descr="A person standing in front of a screen&#10;&#10;AI-generated content may be incorrect.">
            <a:extLst>
              <a:ext uri="{FF2B5EF4-FFF2-40B4-BE49-F238E27FC236}">
                <a16:creationId xmlns:a16="http://schemas.microsoft.com/office/drawing/2014/main" id="{B350DDF9-AA70-9A90-B4C5-92DFA805CD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53" y="1645920"/>
            <a:ext cx="3244132" cy="243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16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71109EA4-8E3D-F3E6-8B4F-93FBC28E7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0906" cy="2828180"/>
          </a:xfrm>
          <a:prstGeom prst="rect">
            <a:avLst/>
          </a:prstGeom>
        </p:spPr>
      </p:pic>
      <p:pic>
        <p:nvPicPr>
          <p:cNvPr id="5" name="Picture 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F2E7D690-D83C-921B-E2EB-D5971F1D1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673" y="878867"/>
            <a:ext cx="3212327" cy="2409245"/>
          </a:xfrm>
          <a:prstGeom prst="rect">
            <a:avLst/>
          </a:prstGeom>
        </p:spPr>
      </p:pic>
      <p:pic>
        <p:nvPicPr>
          <p:cNvPr id="7" name="Picture 6" descr="A person and person sitting in chairs&#10;&#10;AI-generated content may be incorrect.">
            <a:extLst>
              <a:ext uri="{FF2B5EF4-FFF2-40B4-BE49-F238E27FC236}">
                <a16:creationId xmlns:a16="http://schemas.microsoft.com/office/drawing/2014/main" id="{0C57F5A3-6A00-0D2F-A6EE-1F99DC1A2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74" y="2315320"/>
            <a:ext cx="3770906" cy="282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81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6F77C0-A9B0-7ADC-2625-C375FF04D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42116" cy="3307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CDC11F-D18A-7489-A264-2EE29CB96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327" y="2235586"/>
            <a:ext cx="4361871" cy="2907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5C799-AF96-CB8C-CE24-975243233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755" y="0"/>
            <a:ext cx="3933245" cy="294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50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/>
          <p:cNvSpPr txBox="1"/>
          <p:nvPr/>
        </p:nvSpPr>
        <p:spPr>
          <a:xfrm>
            <a:off x="342365" y="226300"/>
            <a:ext cx="40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2024 – </a:t>
            </a:r>
            <a:r>
              <a:rPr lang="pl-PL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pl-PL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endParaRPr lang="pl-PL" sz="2000" b="1" dirty="0">
              <a:solidFill>
                <a:srgbClr val="002D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6BD9637-7B74-E2DF-B007-D7DA9013D671}"/>
              </a:ext>
            </a:extLst>
          </p:cNvPr>
          <p:cNvSpPr txBox="1"/>
          <p:nvPr/>
        </p:nvSpPr>
        <p:spPr>
          <a:xfrm>
            <a:off x="3390016" y="1525086"/>
            <a:ext cx="4347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rgbClr val="002D69"/>
                </a:solidFill>
                <a:latin typeface="Arial"/>
              </a:rPr>
              <a:t>1. </a:t>
            </a:r>
            <a:r>
              <a:rPr lang="pl-PL" sz="1200" dirty="0" err="1">
                <a:solidFill>
                  <a:srgbClr val="002D69"/>
                </a:solidFill>
                <a:latin typeface="Arial"/>
              </a:rPr>
              <a:t>Funds</a:t>
            </a:r>
            <a:r>
              <a:rPr lang="pl-PL" sz="1200" dirty="0">
                <a:solidFill>
                  <a:srgbClr val="002D69"/>
                </a:solidFill>
                <a:latin typeface="Arial"/>
              </a:rPr>
              <a:t> from the </a:t>
            </a:r>
            <a:r>
              <a:rPr lang="pl-PL" sz="1200" dirty="0" err="1">
                <a:solidFill>
                  <a:srgbClr val="002D69"/>
                </a:solidFill>
                <a:latin typeface="Arial"/>
              </a:rPr>
              <a:t>state</a:t>
            </a:r>
            <a:r>
              <a:rPr lang="pl-PL" sz="1200" dirty="0">
                <a:solidFill>
                  <a:srgbClr val="002D69"/>
                </a:solidFill>
                <a:latin typeface="Arial"/>
              </a:rPr>
              <a:t> </a:t>
            </a:r>
            <a:r>
              <a:rPr lang="pl-PL" sz="1200" dirty="0" err="1">
                <a:solidFill>
                  <a:srgbClr val="002D69"/>
                </a:solidFill>
                <a:latin typeface="Arial"/>
              </a:rPr>
              <a:t>budget</a:t>
            </a:r>
            <a:r>
              <a:rPr lang="pl-PL" sz="1200" dirty="0">
                <a:solidFill>
                  <a:srgbClr val="002D69"/>
                </a:solidFill>
                <a:latin typeface="Arial"/>
              </a:rPr>
              <a:t>, </a:t>
            </a:r>
            <a:r>
              <a:rPr lang="pl-PL" sz="1200" dirty="0" err="1">
                <a:solidFill>
                  <a:srgbClr val="002D69"/>
                </a:solidFill>
                <a:latin typeface="Arial"/>
              </a:rPr>
              <a:t>allocated</a:t>
            </a:r>
            <a:r>
              <a:rPr lang="pl-PL" sz="1200" dirty="0">
                <a:solidFill>
                  <a:srgbClr val="002D69"/>
                </a:solidFill>
                <a:latin typeface="Arial"/>
              </a:rPr>
              <a:t> by the Minister of </a:t>
            </a:r>
            <a:r>
              <a:rPr lang="pl-PL" sz="1200" dirty="0" err="1">
                <a:solidFill>
                  <a:srgbClr val="002D69"/>
                </a:solidFill>
                <a:latin typeface="Arial"/>
              </a:rPr>
              <a:t>Education</a:t>
            </a:r>
            <a:r>
              <a:rPr lang="pl-PL" sz="1200" dirty="0">
                <a:solidFill>
                  <a:srgbClr val="002D69"/>
                </a:solidFill>
                <a:latin typeface="Arial"/>
              </a:rPr>
              <a:t> and Science </a:t>
            </a:r>
            <a:r>
              <a:rPr lang="pl-PL" sz="1200" dirty="0" err="1">
                <a:solidFill>
                  <a:srgbClr val="002D69"/>
                </a:solidFill>
                <a:latin typeface="Arial"/>
              </a:rPr>
              <a:t>under</a:t>
            </a:r>
            <a:r>
              <a:rPr lang="pl-PL" sz="1200" dirty="0">
                <a:solidFill>
                  <a:srgbClr val="002D69"/>
                </a:solidFill>
                <a:latin typeface="Arial"/>
              </a:rPr>
              <a:t> the ‘</a:t>
            </a:r>
            <a:r>
              <a:rPr lang="pl-PL" sz="1200" dirty="0" err="1">
                <a:solidFill>
                  <a:srgbClr val="002D69"/>
                </a:solidFill>
                <a:latin typeface="Arial"/>
              </a:rPr>
              <a:t>Excellent</a:t>
            </a:r>
            <a:r>
              <a:rPr lang="pl-PL" sz="1200" dirty="0">
                <a:solidFill>
                  <a:srgbClr val="002D69"/>
                </a:solidFill>
                <a:latin typeface="Arial"/>
              </a:rPr>
              <a:t> Science II’ </a:t>
            </a:r>
            <a:r>
              <a:rPr lang="pl-PL" sz="1200" dirty="0" err="1">
                <a:solidFill>
                  <a:srgbClr val="002D69"/>
                </a:solidFill>
                <a:latin typeface="Arial"/>
              </a:rPr>
              <a:t>Programme</a:t>
            </a:r>
            <a:endParaRPr lang="pl-PL" sz="1200" dirty="0">
              <a:solidFill>
                <a:srgbClr val="002D69"/>
              </a:solidFill>
              <a:latin typeface="Arial"/>
            </a:endParaRPr>
          </a:p>
          <a:p>
            <a:r>
              <a:rPr lang="pl-PL" sz="1200" dirty="0"/>
              <a:t>253 140 PLN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63E5C0F-75B0-F1CE-E577-9E88A1870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568" y="1403382"/>
            <a:ext cx="1469263" cy="51210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A5C7F7A-4BDD-6F5E-F91E-5604DBA4F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512" y="1971378"/>
            <a:ext cx="1097375" cy="39017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173909D-08EA-9712-D8F7-D0134DE52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791" y="2706894"/>
            <a:ext cx="1219306" cy="60965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7341AE8-01E1-E470-9823-8A76C1A360C5}"/>
              </a:ext>
            </a:extLst>
          </p:cNvPr>
          <p:cNvSpPr txBox="1"/>
          <p:nvPr/>
        </p:nvSpPr>
        <p:spPr>
          <a:xfrm>
            <a:off x="3376831" y="2552140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2. </a:t>
            </a:r>
            <a:r>
              <a:rPr lang="pl-PL" sz="1200" dirty="0" err="1"/>
              <a:t>Funding</a:t>
            </a:r>
            <a:r>
              <a:rPr lang="pl-PL" sz="1200" dirty="0"/>
              <a:t> as part of the FUND_AKCJA </a:t>
            </a:r>
            <a:r>
              <a:rPr lang="pl-PL" sz="1200" dirty="0" err="1"/>
              <a:t>competition</a:t>
            </a:r>
            <a:r>
              <a:rPr lang="pl-PL" sz="1200" dirty="0"/>
              <a:t> </a:t>
            </a:r>
            <a:r>
              <a:rPr lang="pl-PL" sz="1200" dirty="0" err="1"/>
              <a:t>organised</a:t>
            </a:r>
            <a:r>
              <a:rPr lang="pl-PL" sz="1200" dirty="0"/>
              <a:t> by the Poznań Science and Technology Park of the Adam Mickiewicz University Foundation</a:t>
            </a:r>
          </a:p>
          <a:p>
            <a:r>
              <a:rPr lang="pl-PL" sz="1200" dirty="0"/>
              <a:t>10 000 PLN</a:t>
            </a: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10FD5AC4-D841-BD5D-657B-AB2734833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42199" y="3552167"/>
            <a:ext cx="662218" cy="935383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2407DB8-B181-A9EA-4A3E-9C3EBBE393DB}"/>
              </a:ext>
            </a:extLst>
          </p:cNvPr>
          <p:cNvSpPr txBox="1"/>
          <p:nvPr/>
        </p:nvSpPr>
        <p:spPr>
          <a:xfrm>
            <a:off x="3385691" y="3696621"/>
            <a:ext cx="4432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3. </a:t>
            </a:r>
            <a:r>
              <a:rPr lang="pl-PL" sz="1200" dirty="0" err="1"/>
              <a:t>Funding</a:t>
            </a:r>
            <a:r>
              <a:rPr lang="pl-PL" sz="1200" dirty="0"/>
              <a:t> from the </a:t>
            </a:r>
            <a:r>
              <a:rPr lang="pl-PL" sz="1200" dirty="0" err="1"/>
              <a:t>competition</a:t>
            </a:r>
            <a:r>
              <a:rPr lang="pl-PL" sz="1200" dirty="0"/>
              <a:t> </a:t>
            </a:r>
            <a:r>
              <a:rPr lang="pl-PL" sz="1200" dirty="0" err="1"/>
              <a:t>launched</a:t>
            </a:r>
            <a:r>
              <a:rPr lang="pl-PL" sz="1200" dirty="0"/>
              <a:t> in the ‘Excellence </a:t>
            </a:r>
            <a:r>
              <a:rPr lang="pl-PL" sz="1200" dirty="0" err="1"/>
              <a:t>Initiative</a:t>
            </a:r>
            <a:r>
              <a:rPr lang="pl-PL" sz="1200" dirty="0"/>
              <a:t> - </a:t>
            </a:r>
            <a:r>
              <a:rPr lang="pl-PL" sz="1200" dirty="0" err="1"/>
              <a:t>Research</a:t>
            </a:r>
            <a:r>
              <a:rPr lang="pl-PL" sz="1200" dirty="0"/>
              <a:t> University’ </a:t>
            </a:r>
            <a:r>
              <a:rPr lang="pl-PL" sz="1200" dirty="0" err="1"/>
              <a:t>project</a:t>
            </a:r>
            <a:endParaRPr lang="pl-PL" sz="1200" dirty="0"/>
          </a:p>
          <a:p>
            <a:r>
              <a:rPr lang="pl-PL" sz="1200" dirty="0"/>
              <a:t>300 000 PLN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B39949-C2BD-8669-50C8-5F13E00ED793}"/>
              </a:ext>
            </a:extLst>
          </p:cNvPr>
          <p:cNvSpPr txBox="1"/>
          <p:nvPr/>
        </p:nvSpPr>
        <p:spPr>
          <a:xfrm>
            <a:off x="8702854" y="448755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437643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/>
          <p:cNvSpPr txBox="1"/>
          <p:nvPr/>
        </p:nvSpPr>
        <p:spPr>
          <a:xfrm>
            <a:off x="342364" y="226300"/>
            <a:ext cx="5144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2024 – </a:t>
            </a:r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sponsors</a:t>
            </a:r>
            <a:endParaRPr lang="pl-PL" sz="2000" b="1" dirty="0">
              <a:solidFill>
                <a:srgbClr val="002D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 descr="Obraz zawierający Czcionka, tekst, biały, kaligrafia&#10;&#10;Opis wygenerowany automatycznie">
            <a:extLst>
              <a:ext uri="{FF2B5EF4-FFF2-40B4-BE49-F238E27FC236}">
                <a16:creationId xmlns:a16="http://schemas.microsoft.com/office/drawing/2014/main" id="{898B64BA-35A1-B4EC-62A5-EFF3861F15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268" y="1349654"/>
            <a:ext cx="1800225" cy="574675"/>
          </a:xfrm>
          <a:prstGeom prst="rect">
            <a:avLst/>
          </a:prstGeom>
        </p:spPr>
      </p:pic>
      <p:pic>
        <p:nvPicPr>
          <p:cNvPr id="6" name="Obraz 5" descr="Obraz zawierający Czcionka, logo, Grafika, biały&#10;&#10;Opis wygenerowany automatycznie">
            <a:extLst>
              <a:ext uri="{FF2B5EF4-FFF2-40B4-BE49-F238E27FC236}">
                <a16:creationId xmlns:a16="http://schemas.microsoft.com/office/drawing/2014/main" id="{2E463231-E0D6-97F8-D2CC-AE14A0D01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5" b="33728"/>
          <a:stretch/>
        </p:blipFill>
        <p:spPr>
          <a:xfrm>
            <a:off x="2089041" y="2417656"/>
            <a:ext cx="1432461" cy="522514"/>
          </a:xfrm>
          <a:prstGeom prst="rect">
            <a:avLst/>
          </a:prstGeom>
        </p:spPr>
      </p:pic>
      <p:pic>
        <p:nvPicPr>
          <p:cNvPr id="8" name="Obraz 7" descr="Obraz zawierający tekst, Czcionka, Grafika, zrzut ekranu&#10;&#10;Opis wygenerowany automatycznie">
            <a:extLst>
              <a:ext uri="{FF2B5EF4-FFF2-40B4-BE49-F238E27FC236}">
                <a16:creationId xmlns:a16="http://schemas.microsoft.com/office/drawing/2014/main" id="{FB0AD673-EA69-FAAA-3E22-42140F2CB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95" y="3413497"/>
            <a:ext cx="1904169" cy="74257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A6A5877-8D46-60F1-08EA-456A7B057D83}"/>
              </a:ext>
            </a:extLst>
          </p:cNvPr>
          <p:cNvSpPr txBox="1"/>
          <p:nvPr/>
        </p:nvSpPr>
        <p:spPr>
          <a:xfrm>
            <a:off x="4572000" y="1273405"/>
            <a:ext cx="243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20 000 PLN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34783AF-D6E2-4EB8-7C0B-9B36F74599A6}"/>
              </a:ext>
            </a:extLst>
          </p:cNvPr>
          <p:cNvSpPr txBox="1"/>
          <p:nvPr/>
        </p:nvSpPr>
        <p:spPr>
          <a:xfrm>
            <a:off x="4572000" y="2417656"/>
            <a:ext cx="208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1000 USD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FABE080-9186-ED58-ADB6-2598C9926991}"/>
              </a:ext>
            </a:extLst>
          </p:cNvPr>
          <p:cNvSpPr txBox="1"/>
          <p:nvPr/>
        </p:nvSpPr>
        <p:spPr>
          <a:xfrm>
            <a:off x="4572000" y="3413497"/>
            <a:ext cx="226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5000 PLN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50E5DF-3B95-CAB1-A175-96443619B372}"/>
              </a:ext>
            </a:extLst>
          </p:cNvPr>
          <p:cNvSpPr txBox="1"/>
          <p:nvPr/>
        </p:nvSpPr>
        <p:spPr>
          <a:xfrm>
            <a:off x="8702854" y="447305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485131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299B2-A82B-26C5-99D3-E254E4C62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>
            <a:extLst>
              <a:ext uri="{FF2B5EF4-FFF2-40B4-BE49-F238E27FC236}">
                <a16:creationId xmlns:a16="http://schemas.microsoft.com/office/drawing/2014/main" id="{D94D8380-7F76-8B72-233C-EA5FA914A2C6}"/>
              </a:ext>
            </a:extLst>
          </p:cNvPr>
          <p:cNvSpPr txBox="1"/>
          <p:nvPr/>
        </p:nvSpPr>
        <p:spPr>
          <a:xfrm>
            <a:off x="342364" y="257078"/>
            <a:ext cx="6312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2024 – </a:t>
            </a:r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l-PL" sz="2000" b="1" dirty="0" err="1"/>
              <a:t>romotional</a:t>
            </a:r>
            <a:r>
              <a:rPr lang="pl-PL" sz="2000" b="1" dirty="0"/>
              <a:t> materials from </a:t>
            </a:r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sponsors</a:t>
            </a:r>
            <a:endParaRPr lang="pl-PL" sz="2000" b="1" dirty="0"/>
          </a:p>
          <a:p>
            <a:endParaRPr lang="pl-PL" sz="2000" b="1" dirty="0">
              <a:solidFill>
                <a:srgbClr val="002D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C45742A0-2377-31BC-DE01-1258F78B06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57" y="2165513"/>
            <a:ext cx="3032684" cy="64633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DAE0FB7-DF15-0920-EB70-C24BFCDC5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935" y="1777068"/>
            <a:ext cx="1423223" cy="142322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FED632A-002D-17E9-806B-E26915748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840" y="1777068"/>
            <a:ext cx="1423223" cy="1423223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DC8152D-EDC8-E55B-0784-C214183DFFC6}"/>
              </a:ext>
            </a:extLst>
          </p:cNvPr>
          <p:cNvSpPr txBox="1"/>
          <p:nvPr/>
        </p:nvSpPr>
        <p:spPr>
          <a:xfrm>
            <a:off x="1181379" y="3332185"/>
            <a:ext cx="210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maps</a:t>
            </a:r>
            <a:r>
              <a:rPr lang="pl-PL" dirty="0"/>
              <a:t> of Poznań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09A6577-18AA-0A17-49B4-FC314F423C66}"/>
              </a:ext>
            </a:extLst>
          </p:cNvPr>
          <p:cNvSpPr txBox="1"/>
          <p:nvPr/>
        </p:nvSpPr>
        <p:spPr>
          <a:xfrm>
            <a:off x="4104788" y="3318836"/>
            <a:ext cx="1561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lanyards</a:t>
            </a:r>
            <a:endParaRPr lang="pl-PL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467C90B-A184-CE23-3054-89441ADCA823}"/>
              </a:ext>
            </a:extLst>
          </p:cNvPr>
          <p:cNvSpPr txBox="1"/>
          <p:nvPr/>
        </p:nvSpPr>
        <p:spPr>
          <a:xfrm>
            <a:off x="6714500" y="332609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bags</a:t>
            </a:r>
            <a:endParaRPr lang="pl-P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2157DB-00FD-8CC4-BD03-E298ACA6E5AF}"/>
              </a:ext>
            </a:extLst>
          </p:cNvPr>
          <p:cNvSpPr txBox="1"/>
          <p:nvPr/>
        </p:nvSpPr>
        <p:spPr>
          <a:xfrm>
            <a:off x="8702854" y="448895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212238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5A754-9B03-FBC2-4C4B-DCA28E6FE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>
            <a:extLst>
              <a:ext uri="{FF2B5EF4-FFF2-40B4-BE49-F238E27FC236}">
                <a16:creationId xmlns:a16="http://schemas.microsoft.com/office/drawing/2014/main" id="{B2E39665-0142-F298-94CA-FEDFF2C9031A}"/>
              </a:ext>
            </a:extLst>
          </p:cNvPr>
          <p:cNvSpPr txBox="1"/>
          <p:nvPr/>
        </p:nvSpPr>
        <p:spPr>
          <a:xfrm>
            <a:off x="342364" y="257078"/>
            <a:ext cx="5144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2024 – logo, </a:t>
            </a:r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posters</a:t>
            </a:r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banners</a:t>
            </a:r>
            <a:endParaRPr lang="pl-PL" sz="2000" b="1" dirty="0">
              <a:solidFill>
                <a:srgbClr val="002D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 descr="Obraz zawierający tekst, zrzut ekran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9DFD89B-CD89-E68F-0B18-47FAB701DD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59" y="931178"/>
            <a:ext cx="6876482" cy="3593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86F7CA-DC52-C7AA-8DB9-FD563A88970A}"/>
              </a:ext>
            </a:extLst>
          </p:cNvPr>
          <p:cNvSpPr txBox="1"/>
          <p:nvPr/>
        </p:nvSpPr>
        <p:spPr>
          <a:xfrm>
            <a:off x="8702854" y="45248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428142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DB7CA-9C7C-614B-8C5A-23E684B5C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>
            <a:extLst>
              <a:ext uri="{FF2B5EF4-FFF2-40B4-BE49-F238E27FC236}">
                <a16:creationId xmlns:a16="http://schemas.microsoft.com/office/drawing/2014/main" id="{5FB0A0BC-4D83-6E90-5EDD-FD3150749185}"/>
              </a:ext>
            </a:extLst>
          </p:cNvPr>
          <p:cNvSpPr txBox="1"/>
          <p:nvPr/>
        </p:nvSpPr>
        <p:spPr>
          <a:xfrm>
            <a:off x="342365" y="257078"/>
            <a:ext cx="4229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2024 – </a:t>
            </a:r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posters</a:t>
            </a:r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banners</a:t>
            </a:r>
            <a:endParaRPr lang="pl-PL" sz="2000" b="1" dirty="0">
              <a:solidFill>
                <a:srgbClr val="002D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 descr="Obraz zawierający tekst, Ludzka twarz, zrzut ekranu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E2092A7-BA70-455C-2CE6-060F8FED89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60" y="209398"/>
            <a:ext cx="3212081" cy="4543489"/>
          </a:xfrm>
          <a:prstGeom prst="rect">
            <a:avLst/>
          </a:prstGeom>
        </p:spPr>
      </p:pic>
      <p:pic>
        <p:nvPicPr>
          <p:cNvPr id="11" name="Obraz 10" descr="Obraz zawierający tekst, zrzut ekranu, Czcionka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B78E33B-0882-191D-9C9A-D3DF74D9DE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33" y="830580"/>
            <a:ext cx="2784573" cy="39223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EE949F-987F-F583-424D-8B579E14D5E4}"/>
              </a:ext>
            </a:extLst>
          </p:cNvPr>
          <p:cNvSpPr txBox="1"/>
          <p:nvPr/>
        </p:nvSpPr>
        <p:spPr>
          <a:xfrm>
            <a:off x="8702854" y="448100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623948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083C1-4392-B6B6-7E1F-EE11567FE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FA245FB-D39E-D01B-DB89-CCAFD06F2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53860" cy="467266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2D5F818-C8F9-F591-D03C-F056A7756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579" y="0"/>
            <a:ext cx="3272919" cy="4609590"/>
          </a:xfrm>
          <a:prstGeom prst="rect">
            <a:avLst/>
          </a:prstGeom>
        </p:spPr>
      </p:pic>
      <p:sp>
        <p:nvSpPr>
          <p:cNvPr id="2" name="pole tekstowe 7">
            <a:extLst>
              <a:ext uri="{FF2B5EF4-FFF2-40B4-BE49-F238E27FC236}">
                <a16:creationId xmlns:a16="http://schemas.microsoft.com/office/drawing/2014/main" id="{6EF9466E-88EF-24C5-D52D-B052F86AB429}"/>
              </a:ext>
            </a:extLst>
          </p:cNvPr>
          <p:cNvSpPr txBox="1"/>
          <p:nvPr/>
        </p:nvSpPr>
        <p:spPr>
          <a:xfrm>
            <a:off x="342364" y="257078"/>
            <a:ext cx="5144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2024 – </a:t>
            </a:r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bags</a:t>
            </a:r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tags</a:t>
            </a:r>
            <a:endParaRPr lang="pl-PL" sz="2000" b="1" dirty="0">
              <a:solidFill>
                <a:srgbClr val="002D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 descr="Obraz zawierający tekst, zrzut ekranu, Czcionka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F5B55CD-C40C-C8BC-9C41-1FFA38F75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324" y="1053341"/>
            <a:ext cx="2429398" cy="3422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8B1010-6449-41E1-8453-6E29B4C873E9}"/>
              </a:ext>
            </a:extLst>
          </p:cNvPr>
          <p:cNvSpPr txBox="1"/>
          <p:nvPr/>
        </p:nvSpPr>
        <p:spPr>
          <a:xfrm>
            <a:off x="8720018" y="447605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803410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/>
          <p:cNvSpPr txBox="1"/>
          <p:nvPr/>
        </p:nvSpPr>
        <p:spPr>
          <a:xfrm>
            <a:off x="342365" y="226300"/>
            <a:ext cx="40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Organisers</a:t>
            </a:r>
            <a:endParaRPr lang="pl-PL" sz="2000" b="1" dirty="0">
              <a:solidFill>
                <a:srgbClr val="002D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CF4C884-F539-FE8C-80FA-03B15EAC5F8A}"/>
              </a:ext>
            </a:extLst>
          </p:cNvPr>
          <p:cNvSpPr txBox="1"/>
          <p:nvPr/>
        </p:nvSpPr>
        <p:spPr>
          <a:xfrm>
            <a:off x="342365" y="3557677"/>
            <a:ext cx="819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D69"/>
              </a:buClr>
              <a:buSzPct val="130000"/>
            </a:pPr>
            <a:r>
              <a:rPr lang="pl-PL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 as the </a:t>
            </a:r>
            <a:r>
              <a:rPr lang="pl-PL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pl-PL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in Poland to </a:t>
            </a:r>
            <a:r>
              <a:rPr lang="pl-PL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</a:t>
            </a:r>
            <a:r>
              <a:rPr lang="pl-PL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ICL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3681CD0-BE54-78C4-2BBB-33B578864C3F}"/>
              </a:ext>
            </a:extLst>
          </p:cNvPr>
          <p:cNvSpPr txBox="1"/>
          <p:nvPr/>
        </p:nvSpPr>
        <p:spPr>
          <a:xfrm>
            <a:off x="342365" y="756506"/>
            <a:ext cx="66607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Adam Mickiewicz University, </a:t>
            </a:r>
            <a:r>
              <a:rPr lang="en-US" dirty="0" err="1"/>
              <a:t>Poznań</a:t>
            </a:r>
            <a:r>
              <a:rPr lang="en-US" dirty="0"/>
              <a:t> (AMU)</a:t>
            </a:r>
          </a:p>
          <a:p>
            <a:r>
              <a:rPr lang="en-US" dirty="0"/>
              <a:t>Permanent International Committee of Linguists (CIPL)</a:t>
            </a:r>
            <a:endParaRPr lang="pl-PL" dirty="0"/>
          </a:p>
          <a:p>
            <a:r>
              <a:rPr lang="pl-PL" dirty="0"/>
              <a:t>in </a:t>
            </a:r>
            <a:r>
              <a:rPr lang="pl-PL" dirty="0" err="1"/>
              <a:t>cooperation</a:t>
            </a:r>
            <a:r>
              <a:rPr lang="pl-PL" dirty="0"/>
              <a:t> with MTP (Poznań International Fair)</a:t>
            </a:r>
            <a:endParaRPr lang="en-US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5FC031F-372B-188B-D9C9-DA0C945C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60" y="2020809"/>
            <a:ext cx="4086540" cy="110188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E70A157-971F-A105-6DD3-5AFB75780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411" y="1365010"/>
            <a:ext cx="2245494" cy="2245494"/>
          </a:xfrm>
          <a:prstGeom prst="rect">
            <a:avLst/>
          </a:prstGeom>
        </p:spPr>
      </p:pic>
      <p:sp>
        <p:nvSpPr>
          <p:cNvPr id="6" name="Znak plus 5">
            <a:extLst>
              <a:ext uri="{FF2B5EF4-FFF2-40B4-BE49-F238E27FC236}">
                <a16:creationId xmlns:a16="http://schemas.microsoft.com/office/drawing/2014/main" id="{882B45A2-DC12-DB03-5C21-D8DDF59D750E}"/>
              </a:ext>
            </a:extLst>
          </p:cNvPr>
          <p:cNvSpPr/>
          <p:nvPr/>
        </p:nvSpPr>
        <p:spPr>
          <a:xfrm>
            <a:off x="5027529" y="2318987"/>
            <a:ext cx="541374" cy="505526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A60DC3-B7B8-7676-D726-BF34AF69E051}"/>
              </a:ext>
            </a:extLst>
          </p:cNvPr>
          <p:cNvSpPr txBox="1"/>
          <p:nvPr/>
        </p:nvSpPr>
        <p:spPr>
          <a:xfrm>
            <a:off x="8801176" y="448100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8035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19E6A-516F-8161-9750-D30C4475B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>
            <a:extLst>
              <a:ext uri="{FF2B5EF4-FFF2-40B4-BE49-F238E27FC236}">
                <a16:creationId xmlns:a16="http://schemas.microsoft.com/office/drawing/2014/main" id="{79803084-15FB-8E12-57CB-9F44CD5045E2}"/>
              </a:ext>
            </a:extLst>
          </p:cNvPr>
          <p:cNvSpPr txBox="1"/>
          <p:nvPr/>
        </p:nvSpPr>
        <p:spPr>
          <a:xfrm>
            <a:off x="342364" y="257078"/>
            <a:ext cx="5144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2024 – </a:t>
            </a:r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</a:t>
            </a:r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basics</a:t>
            </a:r>
            <a:endParaRPr lang="pl-PL" sz="2000" b="1" dirty="0">
              <a:solidFill>
                <a:srgbClr val="002D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34741D4-2A09-6D8D-AA66-EF4A4F03BD14}"/>
              </a:ext>
            </a:extLst>
          </p:cNvPr>
          <p:cNvSpPr txBox="1"/>
          <p:nvPr/>
        </p:nvSpPr>
        <p:spPr>
          <a:xfrm>
            <a:off x="4685440" y="13210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E36C29D-C988-3B78-E843-E6111A50D195}"/>
              </a:ext>
            </a:extLst>
          </p:cNvPr>
          <p:cNvSpPr txBox="1"/>
          <p:nvPr/>
        </p:nvSpPr>
        <p:spPr>
          <a:xfrm>
            <a:off x="356113" y="1049547"/>
            <a:ext cx="8207442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b="1" dirty="0"/>
              <a:t>FEES</a:t>
            </a:r>
            <a:endParaRPr lang="pl-PL" sz="900" dirty="0"/>
          </a:p>
          <a:p>
            <a:endParaRPr lang="pl-PL" sz="900" dirty="0"/>
          </a:p>
          <a:p>
            <a:r>
              <a:rPr lang="pl-PL" sz="1100" dirty="0"/>
              <a:t>EARLY BIRD (</a:t>
            </a:r>
            <a:r>
              <a:rPr lang="pl-PL" sz="1100" dirty="0" err="1"/>
              <a:t>until</a:t>
            </a:r>
            <a:r>
              <a:rPr lang="pl-PL" sz="1100" dirty="0"/>
              <a:t> 31 May)</a:t>
            </a:r>
          </a:p>
          <a:p>
            <a:r>
              <a:rPr lang="pl-PL" sz="1100" dirty="0" err="1"/>
              <a:t>Regular</a:t>
            </a:r>
            <a:r>
              <a:rPr lang="pl-PL" sz="1100" dirty="0"/>
              <a:t> = € 375</a:t>
            </a:r>
          </a:p>
          <a:p>
            <a:r>
              <a:rPr lang="pl-PL" sz="1100" dirty="0"/>
              <a:t>Student = € 275*</a:t>
            </a:r>
          </a:p>
          <a:p>
            <a:endParaRPr lang="pl-PL" sz="1100" dirty="0"/>
          </a:p>
          <a:p>
            <a:r>
              <a:rPr lang="pl-PL" sz="1100" dirty="0"/>
              <a:t>STANDARD (</a:t>
            </a:r>
            <a:r>
              <a:rPr lang="pl-PL" sz="1100" dirty="0" err="1"/>
              <a:t>until</a:t>
            </a:r>
            <a:r>
              <a:rPr lang="pl-PL" sz="1100" dirty="0"/>
              <a:t> 07 Sep)</a:t>
            </a:r>
          </a:p>
          <a:p>
            <a:r>
              <a:rPr lang="pl-PL" sz="1100" dirty="0" err="1"/>
              <a:t>Regular</a:t>
            </a:r>
            <a:r>
              <a:rPr lang="pl-PL" sz="1100" dirty="0"/>
              <a:t> = € 475</a:t>
            </a:r>
          </a:p>
          <a:p>
            <a:r>
              <a:rPr lang="pl-PL" sz="1100" dirty="0"/>
              <a:t>Student = € 375*</a:t>
            </a:r>
          </a:p>
          <a:p>
            <a:endParaRPr lang="pl-PL" sz="1100" dirty="0"/>
          </a:p>
          <a:p>
            <a:r>
              <a:rPr lang="pl-PL" sz="1100" dirty="0"/>
              <a:t>ON SITE</a:t>
            </a:r>
          </a:p>
          <a:p>
            <a:r>
              <a:rPr lang="pl-PL" sz="1100" dirty="0" err="1"/>
              <a:t>Regular</a:t>
            </a:r>
            <a:r>
              <a:rPr lang="pl-PL" sz="1100" dirty="0"/>
              <a:t> = € 495</a:t>
            </a:r>
          </a:p>
          <a:p>
            <a:r>
              <a:rPr lang="pl-PL" sz="1100" dirty="0"/>
              <a:t>Student = € 395*</a:t>
            </a:r>
          </a:p>
          <a:p>
            <a:endParaRPr lang="pl-PL" sz="1100" dirty="0"/>
          </a:p>
          <a:p>
            <a:r>
              <a:rPr lang="pl-PL" sz="1100" dirty="0"/>
              <a:t>INVITED = € 0</a:t>
            </a:r>
          </a:p>
          <a:p>
            <a:r>
              <a:rPr lang="pl-PL" sz="1100" dirty="0"/>
              <a:t>AMU </a:t>
            </a:r>
            <a:r>
              <a:rPr lang="pl-PL" sz="1100" dirty="0" err="1"/>
              <a:t>Researchers</a:t>
            </a:r>
            <a:r>
              <a:rPr lang="pl-PL" sz="1100" dirty="0"/>
              <a:t> = € 100</a:t>
            </a:r>
          </a:p>
          <a:p>
            <a:r>
              <a:rPr lang="pl-PL" sz="1100" dirty="0" err="1"/>
              <a:t>Exhibitor</a:t>
            </a:r>
            <a:r>
              <a:rPr lang="pl-PL" sz="1100" dirty="0"/>
              <a:t> </a:t>
            </a:r>
            <a:r>
              <a:rPr lang="pl-PL" sz="1100" dirty="0" err="1"/>
              <a:t>fee</a:t>
            </a:r>
            <a:r>
              <a:rPr lang="pl-PL" sz="1100" dirty="0"/>
              <a:t> = € 1000</a:t>
            </a:r>
          </a:p>
          <a:p>
            <a:r>
              <a:rPr lang="pl-PL" sz="1100" dirty="0" err="1"/>
              <a:t>Accompanying</a:t>
            </a:r>
            <a:r>
              <a:rPr lang="pl-PL" sz="1100" dirty="0"/>
              <a:t> person = € 100</a:t>
            </a:r>
          </a:p>
          <a:p>
            <a:endParaRPr lang="pl-PL" sz="1100" dirty="0"/>
          </a:p>
          <a:p>
            <a:r>
              <a:rPr lang="pl-PL" sz="1100" b="1" dirty="0"/>
              <a:t>Travel </a:t>
            </a:r>
            <a:r>
              <a:rPr lang="pl-PL" sz="1100" b="1" dirty="0" err="1"/>
              <a:t>grants</a:t>
            </a:r>
            <a:endParaRPr lang="pl-PL" sz="1100" b="1" dirty="0"/>
          </a:p>
          <a:p>
            <a:r>
              <a:rPr lang="pl-PL" sz="1100" dirty="0"/>
              <a:t>CIPL </a:t>
            </a:r>
            <a:r>
              <a:rPr lang="pl-PL" sz="1100" dirty="0" err="1"/>
              <a:t>offers</a:t>
            </a:r>
            <a:r>
              <a:rPr lang="pl-PL" sz="1100" dirty="0"/>
              <a:t> 5 </a:t>
            </a:r>
            <a:r>
              <a:rPr lang="pl-PL" sz="1100" dirty="0" err="1"/>
              <a:t>travel</a:t>
            </a:r>
            <a:r>
              <a:rPr lang="pl-PL" sz="1100" dirty="0"/>
              <a:t> </a:t>
            </a:r>
            <a:r>
              <a:rPr lang="pl-PL" sz="1100" dirty="0" err="1"/>
              <a:t>grants</a:t>
            </a:r>
            <a:r>
              <a:rPr lang="pl-PL" sz="1100" dirty="0"/>
              <a:t> of € 500 </a:t>
            </a:r>
            <a:r>
              <a:rPr lang="pl-PL" sz="1100" dirty="0" err="1"/>
              <a:t>each</a:t>
            </a:r>
            <a:r>
              <a:rPr lang="pl-PL" sz="1100" dirty="0"/>
              <a:t> (</a:t>
            </a:r>
            <a:r>
              <a:rPr lang="pl-PL" sz="1100" dirty="0" err="1"/>
              <a:t>approx</a:t>
            </a:r>
            <a:r>
              <a:rPr lang="pl-PL" sz="1100" dirty="0"/>
              <a:t>. US$ 550) for </a:t>
            </a:r>
            <a:r>
              <a:rPr lang="pl-PL" sz="1100" dirty="0" err="1"/>
              <a:t>advanced</a:t>
            </a:r>
            <a:r>
              <a:rPr lang="pl-PL" sz="1100" dirty="0"/>
              <a:t> </a:t>
            </a:r>
            <a:r>
              <a:rPr lang="pl-PL" sz="1100" dirty="0" err="1"/>
              <a:t>students</a:t>
            </a:r>
            <a:r>
              <a:rPr lang="pl-PL" sz="1100" dirty="0"/>
              <a:t> in </a:t>
            </a:r>
          </a:p>
          <a:p>
            <a:r>
              <a:rPr lang="pl-PL" sz="1100" dirty="0" err="1"/>
              <a:t>linguistics</a:t>
            </a:r>
            <a:r>
              <a:rPr lang="pl-PL" sz="1100" dirty="0"/>
              <a:t> </a:t>
            </a:r>
            <a:r>
              <a:rPr lang="pl-PL" sz="1100" dirty="0" err="1"/>
              <a:t>without</a:t>
            </a:r>
            <a:r>
              <a:rPr lang="pl-PL" sz="1100" dirty="0"/>
              <a:t> a </a:t>
            </a:r>
            <a:r>
              <a:rPr lang="pl-PL" sz="1100" dirty="0" err="1"/>
              <a:t>PhD</a:t>
            </a:r>
            <a:r>
              <a:rPr lang="pl-PL" sz="1100" dirty="0"/>
              <a:t> </a:t>
            </a:r>
            <a:r>
              <a:rPr lang="pl-PL" sz="1100" dirty="0" err="1"/>
              <a:t>presenting</a:t>
            </a:r>
            <a:r>
              <a:rPr lang="pl-PL" sz="1100" dirty="0"/>
              <a:t> </a:t>
            </a:r>
            <a:r>
              <a:rPr lang="pl-PL" sz="1100" dirty="0" err="1"/>
              <a:t>at</a:t>
            </a:r>
            <a:r>
              <a:rPr lang="pl-PL" sz="1100" dirty="0"/>
              <a:t> the ICL2024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CBA438A2-9F60-803A-51FB-74D58654D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002763"/>
              </p:ext>
            </p:extLst>
          </p:nvPr>
        </p:nvGraphicFramePr>
        <p:xfrm>
          <a:off x="4145737" y="1516757"/>
          <a:ext cx="409073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37">
                  <a:extLst>
                    <a:ext uri="{9D8B030D-6E8A-4147-A177-3AD203B41FA5}">
                      <a16:colId xmlns:a16="http://schemas.microsoft.com/office/drawing/2014/main" val="1818227544"/>
                    </a:ext>
                  </a:extLst>
                </a:gridCol>
              </a:tblGrid>
              <a:tr h="347149">
                <a:tc>
                  <a:txBody>
                    <a:bodyPr/>
                    <a:lstStyle/>
                    <a:p>
                      <a:pPr algn="ctr"/>
                      <a:r>
                        <a:rPr lang="pl-PL" sz="3600" dirty="0"/>
                        <a:t>1 236 891,77 PLN </a:t>
                      </a: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  <a:solidFill>
                      <a:srgbClr val="002D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27522"/>
                  </a:ext>
                </a:extLst>
              </a:tr>
            </a:tbl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F185E36-EEBC-65CD-20F8-6AC7E2CE6723}"/>
              </a:ext>
            </a:extLst>
          </p:cNvPr>
          <p:cNvSpPr txBox="1"/>
          <p:nvPr/>
        </p:nvSpPr>
        <p:spPr>
          <a:xfrm>
            <a:off x="4070109" y="1049547"/>
            <a:ext cx="340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Total </a:t>
            </a:r>
            <a:r>
              <a:rPr lang="pl-PL" b="1" dirty="0" err="1"/>
              <a:t>cost</a:t>
            </a:r>
            <a:r>
              <a:rPr lang="pl-PL" b="1" dirty="0"/>
              <a:t> of </a:t>
            </a:r>
            <a:r>
              <a:rPr lang="pl-PL" b="1" dirty="0" err="1"/>
              <a:t>organisation</a:t>
            </a:r>
            <a:endParaRPr lang="pl-PL" b="1" dirty="0"/>
          </a:p>
        </p:txBody>
      </p:sp>
      <p:pic>
        <p:nvPicPr>
          <p:cNvPr id="17" name="Obraz 16" descr="Obraz zawierający Czcionka, logo, Grafika, symbol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8EF9CEE-CF86-DD8E-9349-924B08FB0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920" y="2290152"/>
            <a:ext cx="2380953" cy="23809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7E4BC6-DAD4-0A59-103D-0D1C6AD3C0FD}"/>
              </a:ext>
            </a:extLst>
          </p:cNvPr>
          <p:cNvSpPr txBox="1"/>
          <p:nvPr/>
        </p:nvSpPr>
        <p:spPr>
          <a:xfrm>
            <a:off x="8702854" y="447305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919965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CC0A0A-9A6D-7074-F559-530BF84B0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47310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93C2E1-90B5-60CF-2DBB-033C15CE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685" y="0"/>
            <a:ext cx="4118776" cy="485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52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4D7C56-9328-9E42-D4D1-3B1FEDFA9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2" y="119270"/>
            <a:ext cx="4198288" cy="4743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B71C0B-105D-0BDF-4F27-89CCE7AE1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130" y="55659"/>
            <a:ext cx="4075156" cy="480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7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E424AC-1204-4DC4-124D-F1F5803E3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650" y="1600200"/>
            <a:ext cx="5854700" cy="1943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537842-2380-331F-816B-0ADFD84D0BB4}"/>
              </a:ext>
            </a:extLst>
          </p:cNvPr>
          <p:cNvSpPr txBox="1"/>
          <p:nvPr/>
        </p:nvSpPr>
        <p:spPr>
          <a:xfrm>
            <a:off x="8702854" y="44765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330927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20D743-2607-0A68-A948-2D8853D7DE52}"/>
              </a:ext>
            </a:extLst>
          </p:cNvPr>
          <p:cNvSpPr txBox="1"/>
          <p:nvPr/>
        </p:nvSpPr>
        <p:spPr>
          <a:xfrm>
            <a:off x="864895" y="1749288"/>
            <a:ext cx="74142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Special thanks to Camiel, Frieda and Piet !</a:t>
            </a:r>
          </a:p>
          <a:p>
            <a:pPr algn="ctr"/>
            <a:r>
              <a:rPr lang="en-GB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Greetings from </a:t>
            </a:r>
            <a:r>
              <a:rPr lang="en-GB" sz="28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Poznań</a:t>
            </a:r>
            <a:r>
              <a:rPr lang="en-GB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to all!</a:t>
            </a:r>
          </a:p>
        </p:txBody>
      </p:sp>
    </p:spTree>
    <p:extLst>
      <p:ext uri="{BB962C8B-B14F-4D97-AF65-F5344CB8AC3E}">
        <p14:creationId xmlns:p14="http://schemas.microsoft.com/office/powerpoint/2010/main" val="1158233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82FFBEB-89CF-0ED6-5325-4ED6C8096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>
            <a:extLst>
              <a:ext uri="{FF2B5EF4-FFF2-40B4-BE49-F238E27FC236}">
                <a16:creationId xmlns:a16="http://schemas.microsoft.com/office/drawing/2014/main" id="{5B5EA80E-E8C6-37B6-6E7F-05AEFDC88C4F}"/>
              </a:ext>
            </a:extLst>
          </p:cNvPr>
          <p:cNvSpPr txBox="1"/>
          <p:nvPr/>
        </p:nvSpPr>
        <p:spPr>
          <a:xfrm>
            <a:off x="342364" y="257078"/>
            <a:ext cx="5144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2024 – wykłady plenarne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DDBE50B-A12F-6400-352F-902BC92B87BC}"/>
              </a:ext>
            </a:extLst>
          </p:cNvPr>
          <p:cNvSpPr txBox="1"/>
          <p:nvPr/>
        </p:nvSpPr>
        <p:spPr>
          <a:xfrm>
            <a:off x="557868" y="1042213"/>
            <a:ext cx="726906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Prof. Frederick J. Newmeyer</a:t>
            </a:r>
            <a:r>
              <a:rPr lang="en-US" sz="1400" dirty="0"/>
              <a:t>, University of Washington, University of British Columbia, and Simon Fraser University (Canada)</a:t>
            </a:r>
            <a:endParaRPr lang="pl-PL" sz="1400" dirty="0"/>
          </a:p>
          <a:p>
            <a:r>
              <a:rPr lang="en-US" sz="1400" b="1" dirty="0"/>
              <a:t>Prof. Joachim </a:t>
            </a:r>
            <a:r>
              <a:rPr lang="en-US" sz="1400" b="1" dirty="0" err="1"/>
              <a:t>Mugdan</a:t>
            </a:r>
            <a:r>
              <a:rPr lang="en-US" sz="1400" dirty="0"/>
              <a:t>, University of Münster (Germany) </a:t>
            </a:r>
            <a:endParaRPr lang="pl-PL" sz="1400" dirty="0"/>
          </a:p>
          <a:p>
            <a:r>
              <a:rPr lang="en-US" sz="1400" b="1" dirty="0"/>
              <a:t>Prof. Felix Ameka</a:t>
            </a:r>
            <a:r>
              <a:rPr lang="en-US" sz="1400" dirty="0"/>
              <a:t>, Leiden University/CIPL Member (The Netherlands) </a:t>
            </a:r>
            <a:endParaRPr lang="pl-PL" sz="1400" dirty="0"/>
          </a:p>
          <a:p>
            <a:r>
              <a:rPr lang="en-US" sz="1400" b="1" dirty="0"/>
              <a:t>Prof. Joseph Lo Bianco</a:t>
            </a:r>
            <a:r>
              <a:rPr lang="en-US" sz="1400" dirty="0"/>
              <a:t>, University of Melbourne (Australia)</a:t>
            </a:r>
            <a:endParaRPr lang="pl-PL" sz="1400" dirty="0"/>
          </a:p>
          <a:p>
            <a:r>
              <a:rPr lang="en-US" sz="1400" b="1" dirty="0"/>
              <a:t>Prof. Barbara </a:t>
            </a:r>
            <a:r>
              <a:rPr lang="en-US" sz="1400" b="1" dirty="0" err="1"/>
              <a:t>Citko</a:t>
            </a:r>
            <a:r>
              <a:rPr lang="en-US" sz="1400" dirty="0"/>
              <a:t>, University of Washington (USA)</a:t>
            </a:r>
          </a:p>
          <a:p>
            <a:r>
              <a:rPr lang="en-US" sz="1400" b="1" dirty="0"/>
              <a:t>Prof. Sun-Ah Jun</a:t>
            </a:r>
            <a:r>
              <a:rPr lang="en-US" sz="1400" dirty="0"/>
              <a:t>, University of California Los Angeles (USA)</a:t>
            </a:r>
            <a:endParaRPr lang="pl-PL" sz="1400" dirty="0"/>
          </a:p>
          <a:p>
            <a:r>
              <a:rPr lang="en-US" sz="1400" b="1" dirty="0"/>
              <a:t>Prof. Ana </a:t>
            </a:r>
            <a:r>
              <a:rPr lang="en-US" sz="1400" b="1" dirty="0" err="1"/>
              <a:t>Suelly</a:t>
            </a:r>
            <a:r>
              <a:rPr lang="en-US" sz="1400" b="1" dirty="0"/>
              <a:t> Arruda </a:t>
            </a:r>
            <a:r>
              <a:rPr lang="en-US" sz="1400" b="1" dirty="0" err="1"/>
              <a:t>Câmara</a:t>
            </a:r>
            <a:r>
              <a:rPr lang="en-US" sz="1400" b="1" dirty="0"/>
              <a:t> Cabral</a:t>
            </a:r>
            <a:r>
              <a:rPr lang="en-US" sz="1400" dirty="0"/>
              <a:t>, University of Brasilia (Brazil)</a:t>
            </a:r>
            <a:endParaRPr lang="pl-PL" sz="1400" dirty="0"/>
          </a:p>
          <a:p>
            <a:r>
              <a:rPr lang="en-US" sz="1400" b="1" dirty="0"/>
              <a:t>Prof. Yaron Matras</a:t>
            </a:r>
            <a:r>
              <a:rPr lang="en-US" sz="1400" dirty="0"/>
              <a:t>, Aston University (UK)</a:t>
            </a:r>
            <a:endParaRPr lang="pl-PL" sz="1400" dirty="0"/>
          </a:p>
          <a:p>
            <a:r>
              <a:rPr lang="en-US" sz="1400" b="1" dirty="0"/>
              <a:t>Prof. Martine </a:t>
            </a:r>
            <a:r>
              <a:rPr lang="en-US" sz="1400" b="1" dirty="0" err="1"/>
              <a:t>Robbeets</a:t>
            </a:r>
            <a:r>
              <a:rPr lang="en-US" sz="1400" dirty="0"/>
              <a:t>, Max Planck Institute for </a:t>
            </a:r>
            <a:r>
              <a:rPr lang="en-US" sz="1400" dirty="0" err="1"/>
              <a:t>Geoanthropology</a:t>
            </a:r>
            <a:r>
              <a:rPr lang="en-US" sz="1400" dirty="0"/>
              <a:t> (Germany)</a:t>
            </a:r>
          </a:p>
          <a:p>
            <a:r>
              <a:rPr lang="pl-PL" sz="1400" b="1" dirty="0"/>
              <a:t>D</a:t>
            </a:r>
            <a:r>
              <a:rPr lang="en-US" sz="1400" b="1" dirty="0"/>
              <a:t>r Andrey </a:t>
            </a:r>
            <a:r>
              <a:rPr lang="en-US" sz="1400" b="1" dirty="0" err="1"/>
              <a:t>Shluinsky</a:t>
            </a:r>
            <a:r>
              <a:rPr lang="en-US" sz="1400" dirty="0"/>
              <a:t>, University Hamburg (Germany)</a:t>
            </a:r>
            <a:endParaRPr lang="pl-PL" sz="1400" dirty="0"/>
          </a:p>
          <a:p>
            <a:r>
              <a:rPr lang="en-US" sz="1400" b="1" dirty="0"/>
              <a:t>Prof. Isabella </a:t>
            </a:r>
            <a:r>
              <a:rPr lang="en-US" sz="1400" b="1" dirty="0" err="1"/>
              <a:t>Buniyatova</a:t>
            </a:r>
            <a:r>
              <a:rPr lang="en-US" sz="1400" dirty="0"/>
              <a:t>, Kyiv Borys </a:t>
            </a:r>
            <a:r>
              <a:rPr lang="en-US" sz="1400" dirty="0" err="1"/>
              <a:t>Grinchenko</a:t>
            </a:r>
            <a:r>
              <a:rPr lang="en-US" sz="1400" dirty="0"/>
              <a:t> University (Ukraine)</a:t>
            </a:r>
          </a:p>
          <a:p>
            <a:r>
              <a:rPr lang="en-US" sz="1400" b="1" dirty="0"/>
              <a:t>Prof. Eugeniusz Cyran</a:t>
            </a:r>
            <a:r>
              <a:rPr lang="en-US" sz="1400" dirty="0"/>
              <a:t>, The John Paul II University of Lublin (Poland)</a:t>
            </a:r>
          </a:p>
        </p:txBody>
      </p:sp>
    </p:spTree>
    <p:extLst>
      <p:ext uri="{BB962C8B-B14F-4D97-AF65-F5344CB8AC3E}">
        <p14:creationId xmlns:p14="http://schemas.microsoft.com/office/powerpoint/2010/main" val="2301829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28B6826-95DC-E4E8-213A-CD51300B7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>
            <a:extLst>
              <a:ext uri="{FF2B5EF4-FFF2-40B4-BE49-F238E27FC236}">
                <a16:creationId xmlns:a16="http://schemas.microsoft.com/office/drawing/2014/main" id="{AA5EBCC7-5EA0-884F-0A98-FE1BB81E8C9B}"/>
              </a:ext>
            </a:extLst>
          </p:cNvPr>
          <p:cNvSpPr txBox="1"/>
          <p:nvPr/>
        </p:nvSpPr>
        <p:spPr>
          <a:xfrm>
            <a:off x="342364" y="257078"/>
            <a:ext cx="5144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2024 – sesje tematyczne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3AF5CA4-EA00-1B79-1134-2E80F9A0F53C}"/>
              </a:ext>
            </a:extLst>
          </p:cNvPr>
          <p:cNvSpPr txBox="1"/>
          <p:nvPr/>
        </p:nvSpPr>
        <p:spPr>
          <a:xfrm>
            <a:off x="557868" y="1042213"/>
            <a:ext cx="726906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1. Historical Linguistics (convenor: John Charles Smith) </a:t>
            </a:r>
            <a:endParaRPr lang="pl-PL" sz="1400" dirty="0"/>
          </a:p>
          <a:p>
            <a:r>
              <a:rPr lang="en-US" sz="1400" dirty="0"/>
              <a:t>2. Language Evolution and the Origins of Language (convenor: George van </a:t>
            </a:r>
            <a:r>
              <a:rPr lang="en-US" sz="1400" dirty="0" err="1"/>
              <a:t>Driem</a:t>
            </a:r>
            <a:r>
              <a:rPr lang="en-US" sz="1400" dirty="0"/>
              <a:t>)</a:t>
            </a:r>
            <a:endParaRPr lang="pl-PL" sz="1400" dirty="0"/>
          </a:p>
          <a:p>
            <a:r>
              <a:rPr lang="en-US" sz="1400" dirty="0"/>
              <a:t>3. Linguistic diversity, Language Contact and Areal Typology (convenor: Peter Bakker) </a:t>
            </a:r>
            <a:endParaRPr lang="pl-PL" sz="1400" dirty="0"/>
          </a:p>
          <a:p>
            <a:r>
              <a:rPr lang="en-US" sz="1400" dirty="0"/>
              <a:t>4. Phonetics, Phonology and Phonetic Typology (convenor: Marzena </a:t>
            </a:r>
            <a:r>
              <a:rPr lang="en-US" sz="1400" dirty="0" err="1"/>
              <a:t>Żygis</a:t>
            </a:r>
            <a:r>
              <a:rPr lang="en-US" sz="1400" dirty="0"/>
              <a:t>)</a:t>
            </a:r>
            <a:endParaRPr lang="pl-PL" sz="1400" dirty="0"/>
          </a:p>
          <a:p>
            <a:r>
              <a:rPr lang="en-US" sz="1400" dirty="0"/>
              <a:t>5. Morphology, Syntax and Morphosyntactic Typology (convenors: Anne </a:t>
            </a:r>
            <a:r>
              <a:rPr lang="en-US" sz="1400" dirty="0" err="1"/>
              <a:t>Abeillé</a:t>
            </a:r>
            <a:r>
              <a:rPr lang="en-US" sz="1400" dirty="0"/>
              <a:t> &amp; Jong-Bok Kim)</a:t>
            </a:r>
            <a:endParaRPr lang="pl-PL" sz="1400" dirty="0"/>
          </a:p>
          <a:p>
            <a:r>
              <a:rPr lang="en-US" sz="1400" dirty="0"/>
              <a:t>6. Discourse and Cognition (convenor: Veronika Koller)</a:t>
            </a:r>
            <a:endParaRPr lang="pl-PL" sz="1400" dirty="0"/>
          </a:p>
          <a:p>
            <a:r>
              <a:rPr lang="en-US" sz="1400" dirty="0"/>
              <a:t>7. Multimodal language, grammar and diversity (convenor: Asli </a:t>
            </a:r>
            <a:r>
              <a:rPr lang="en-US" sz="1400" dirty="0" err="1"/>
              <a:t>Özyürek</a:t>
            </a:r>
            <a:r>
              <a:rPr lang="en-US" sz="1400" dirty="0"/>
              <a:t>)</a:t>
            </a:r>
            <a:endParaRPr lang="pl-PL" sz="1400" dirty="0"/>
          </a:p>
          <a:p>
            <a:r>
              <a:rPr lang="en-US" sz="1400" dirty="0"/>
              <a:t>8. Psycholinguistics, Developmental Linguistics (convenor: Guillaume Thierry) </a:t>
            </a:r>
            <a:endParaRPr lang="pl-PL" sz="1400" dirty="0"/>
          </a:p>
          <a:p>
            <a:r>
              <a:rPr lang="en-US" sz="1400" dirty="0"/>
              <a:t>9. Neurolinguistics and Clinical Linguistics (convenor: Monika </a:t>
            </a:r>
            <a:r>
              <a:rPr lang="en-US" sz="1400" dirty="0" err="1"/>
              <a:t>Połczyńska-Bletsos</a:t>
            </a:r>
            <a:r>
              <a:rPr lang="en-US" sz="1400" dirty="0"/>
              <a:t>) </a:t>
            </a:r>
            <a:endParaRPr lang="pl-PL" sz="1400" dirty="0"/>
          </a:p>
          <a:p>
            <a:r>
              <a:rPr lang="en-US" sz="1400" dirty="0"/>
              <a:t>10. Quantitative, Mathematical and Computational Linguistics (convenors: Chu-Ren Huang and Emmanuel </a:t>
            </a:r>
            <a:r>
              <a:rPr lang="en-US" sz="1400" dirty="0" err="1"/>
              <a:t>Chersoni</a:t>
            </a:r>
            <a:r>
              <a:rPr lang="en-US" sz="1400" dirty="0"/>
              <a:t>)</a:t>
            </a:r>
            <a:endParaRPr lang="pl-PL" sz="1400" dirty="0"/>
          </a:p>
          <a:p>
            <a:r>
              <a:rPr lang="en-US" sz="1400" dirty="0"/>
              <a:t>11. Language in Society, Variation and Change (convenor: Nicole Nau)</a:t>
            </a:r>
            <a:endParaRPr lang="pl-PL" sz="1400" dirty="0"/>
          </a:p>
          <a:p>
            <a:r>
              <a:rPr lang="en-US" sz="1400" dirty="0"/>
              <a:t>12. Language Policy, Multilingualism, Education Development and Migration (convenor: Helder De Schutter)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872478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7A3BFF7-37D5-EF68-37A6-999F83F0C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>
            <a:extLst>
              <a:ext uri="{FF2B5EF4-FFF2-40B4-BE49-F238E27FC236}">
                <a16:creationId xmlns:a16="http://schemas.microsoft.com/office/drawing/2014/main" id="{BA62AD63-26CB-A6B5-4785-0E3C16486453}"/>
              </a:ext>
            </a:extLst>
          </p:cNvPr>
          <p:cNvSpPr txBox="1"/>
          <p:nvPr/>
        </p:nvSpPr>
        <p:spPr>
          <a:xfrm>
            <a:off x="342364" y="257078"/>
            <a:ext cx="5144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2024 – sesje tematyczne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51D170C-2EF8-78DF-2267-2F54D062D088}"/>
              </a:ext>
            </a:extLst>
          </p:cNvPr>
          <p:cNvSpPr txBox="1"/>
          <p:nvPr/>
        </p:nvSpPr>
        <p:spPr>
          <a:xfrm>
            <a:off x="557868" y="1042213"/>
            <a:ext cx="72690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13. Grammar Writing, Documentation and Data Collection (convenor: Aimée </a:t>
            </a:r>
            <a:r>
              <a:rPr lang="en-US" sz="1400" dirty="0" err="1"/>
              <a:t>Lahaussois</a:t>
            </a:r>
            <a:r>
              <a:rPr lang="en-US" sz="1400" dirty="0"/>
              <a:t>) 14. Slavic Languages (convenor: </a:t>
            </a:r>
            <a:r>
              <a:rPr lang="en-US" sz="1400" dirty="0" err="1"/>
              <a:t>Jadranka</a:t>
            </a:r>
            <a:r>
              <a:rPr lang="en-US" sz="1400" dirty="0"/>
              <a:t> </a:t>
            </a:r>
            <a:r>
              <a:rPr lang="en-US" sz="1400" dirty="0" err="1"/>
              <a:t>Gvozdanović</a:t>
            </a:r>
            <a:r>
              <a:rPr lang="en-US" sz="1400" dirty="0"/>
              <a:t>)</a:t>
            </a:r>
            <a:endParaRPr lang="pl-PL" sz="1400" dirty="0"/>
          </a:p>
          <a:p>
            <a:r>
              <a:rPr lang="en-US" sz="1400" dirty="0"/>
              <a:t>15. Lexicography and Lexicology (convenors: Robert Lew and Sylwia </a:t>
            </a:r>
            <a:r>
              <a:rPr lang="en-US" sz="1400" dirty="0" err="1"/>
              <a:t>Wojciechowska</a:t>
            </a:r>
            <a:r>
              <a:rPr lang="en-US" sz="1400" dirty="0"/>
              <a:t>)</a:t>
            </a:r>
            <a:endParaRPr lang="pl-PL" sz="1400" dirty="0"/>
          </a:p>
          <a:p>
            <a:r>
              <a:rPr lang="en-US" sz="1400" dirty="0"/>
              <a:t>16. Usage-based approaches to syntax and semantics (convenor: Stephen Wechsler) </a:t>
            </a:r>
            <a:endParaRPr lang="pl-PL" sz="1400" dirty="0"/>
          </a:p>
          <a:p>
            <a:r>
              <a:rPr lang="en-US" sz="1400" dirty="0"/>
              <a:t>17. General session (convenors: Jae Woong Choe and Hye-Sook Kim)</a:t>
            </a:r>
            <a:endParaRPr lang="pl-PL" sz="1400" dirty="0"/>
          </a:p>
          <a:p>
            <a:r>
              <a:rPr lang="en-US" sz="1400" dirty="0"/>
              <a:t>18. General section (convenors: Piotr </a:t>
            </a:r>
            <a:r>
              <a:rPr lang="en-US" sz="1400" dirty="0" err="1"/>
              <a:t>Gasiorowski</a:t>
            </a:r>
            <a:r>
              <a:rPr lang="en-US" sz="1400" dirty="0"/>
              <a:t> and Jacek </a:t>
            </a:r>
            <a:r>
              <a:rPr lang="en-US" sz="1400" dirty="0" err="1"/>
              <a:t>Witkoś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2982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6B072FE-6E38-BB40-D6A9-B8FA30887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>
            <a:extLst>
              <a:ext uri="{FF2B5EF4-FFF2-40B4-BE49-F238E27FC236}">
                <a16:creationId xmlns:a16="http://schemas.microsoft.com/office/drawing/2014/main" id="{4D49935E-6CC0-CCB6-3B0D-10C8AEAF8013}"/>
              </a:ext>
            </a:extLst>
          </p:cNvPr>
          <p:cNvSpPr txBox="1"/>
          <p:nvPr/>
        </p:nvSpPr>
        <p:spPr>
          <a:xfrm>
            <a:off x="342364" y="257078"/>
            <a:ext cx="5144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2024 – </a:t>
            </a:r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streams</a:t>
            </a:r>
            <a:endParaRPr lang="pl-PL" sz="2000" b="1" dirty="0">
              <a:solidFill>
                <a:srgbClr val="002D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4F0F4CE-FB21-D6B7-501C-4AF889767781}"/>
              </a:ext>
            </a:extLst>
          </p:cNvPr>
          <p:cNvSpPr txBox="1"/>
          <p:nvPr/>
        </p:nvSpPr>
        <p:spPr>
          <a:xfrm>
            <a:off x="557867" y="1042213"/>
            <a:ext cx="75291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1. Decolonizing approaches to language diversity and reclamation (convenor: Justyna </a:t>
            </a:r>
            <a:r>
              <a:rPr lang="en-US" sz="1400" dirty="0" err="1"/>
              <a:t>Olko</a:t>
            </a:r>
            <a:r>
              <a:rPr lang="en-US" sz="1400" dirty="0"/>
              <a:t>)</a:t>
            </a:r>
            <a:endParaRPr lang="pl-PL" sz="1400" dirty="0"/>
          </a:p>
          <a:p>
            <a:r>
              <a:rPr lang="en-US" sz="1400" dirty="0"/>
              <a:t>2. Cognitive Translation &amp; Interpreting Studies (convenor: Ricardo Munoz Martin)</a:t>
            </a:r>
          </a:p>
          <a:p>
            <a:r>
              <a:rPr lang="en-US" sz="1400" dirty="0"/>
              <a:t>3. Advances in the Digital Humanities (convenors: Raymond Siemens, Jan Rybicki, and Maciej Eder)</a:t>
            </a:r>
            <a:endParaRPr lang="pl-PL" sz="1400" dirty="0"/>
          </a:p>
          <a:p>
            <a:r>
              <a:rPr lang="en-US" sz="1400" dirty="0"/>
              <a:t>4. Sign Language (convenor: Paweł Rutkowski)</a:t>
            </a:r>
          </a:p>
          <a:p>
            <a:r>
              <a:rPr lang="en-US" sz="1400" dirty="0"/>
              <a:t>5. Urban Linguistic Diversity (convenor: Anne Pauwels)</a:t>
            </a:r>
            <a:endParaRPr lang="pl-PL" sz="1400" dirty="0"/>
          </a:p>
          <a:p>
            <a:r>
              <a:rPr lang="en-US" sz="1400" dirty="0"/>
              <a:t>6. Investigating the Indigenous languages of the Americas: History and prospects (convenors: Luca </a:t>
            </a:r>
            <a:r>
              <a:rPr lang="en-US" sz="1400" dirty="0" err="1"/>
              <a:t>Ciucci</a:t>
            </a:r>
            <a:r>
              <a:rPr lang="en-US" sz="1400" dirty="0"/>
              <a:t> and Marcin </a:t>
            </a:r>
            <a:r>
              <a:rPr lang="en-US" sz="1400" dirty="0" err="1"/>
              <a:t>Kilarski</a:t>
            </a:r>
            <a:r>
              <a:rPr lang="en-US" sz="1400" dirty="0"/>
              <a:t>)</a:t>
            </a:r>
            <a:endParaRPr lang="pl-PL" sz="1400" dirty="0"/>
          </a:p>
          <a:p>
            <a:r>
              <a:rPr lang="en-US" sz="1400" dirty="0"/>
              <a:t>7. Historical Sociolinguistics (convenor: Wim </a:t>
            </a:r>
            <a:r>
              <a:rPr lang="en-US" sz="1400" dirty="0" err="1"/>
              <a:t>Vandenbussche</a:t>
            </a:r>
            <a:r>
              <a:rPr lang="en-US" sz="1400" dirty="0"/>
              <a:t>)</a:t>
            </a:r>
            <a:endParaRPr lang="pl-PL" sz="1400" dirty="0"/>
          </a:p>
          <a:p>
            <a:r>
              <a:rPr lang="en-US" sz="1400" dirty="0"/>
              <a:t>8. Corpus Linguistics (convenor: Maciej </a:t>
            </a:r>
            <a:r>
              <a:rPr lang="en-US" sz="1400" dirty="0" err="1"/>
              <a:t>Ogrodniczuk</a:t>
            </a:r>
            <a:r>
              <a:rPr lang="pl-PL" sz="1400" dirty="0"/>
              <a:t>)</a:t>
            </a:r>
          </a:p>
          <a:p>
            <a:r>
              <a:rPr lang="en-US" sz="1400" dirty="0"/>
              <a:t>9. Language and Legal Practice (convenor: Nancy Niedzielski</a:t>
            </a:r>
            <a:r>
              <a:rPr lang="pl-PL" sz="1400" dirty="0"/>
              <a:t>)</a:t>
            </a:r>
          </a:p>
          <a:p>
            <a:r>
              <a:rPr lang="en-US" sz="1400" dirty="0"/>
              <a:t>10. Productive Signs: Evolutionary, Typological, and Cognitive Dimensions of Word Families (convenors: Jessica Nieder and Kellen Parker Van Dam)</a:t>
            </a:r>
            <a:endParaRPr lang="pl-PL" sz="1400" dirty="0"/>
          </a:p>
          <a:p>
            <a:r>
              <a:rPr lang="en-US" sz="1400" dirty="0"/>
              <a:t>11. Current Perspectives on Historical Metaphor (convenor: Krzysztof Nowak)</a:t>
            </a:r>
            <a:endParaRPr lang="pl-PL" sz="1400" dirty="0"/>
          </a:p>
          <a:p>
            <a:r>
              <a:rPr lang="en-US" sz="1400" dirty="0"/>
              <a:t>12. Modern developments in dialectology and variation linguistics (convenor: </a:t>
            </a:r>
            <a:r>
              <a:rPr lang="en-US" sz="1400" dirty="0" err="1"/>
              <a:t>Stavroula</a:t>
            </a:r>
            <a:r>
              <a:rPr lang="en-US" sz="1400" dirty="0"/>
              <a:t> </a:t>
            </a:r>
            <a:r>
              <a:rPr lang="en-US" sz="1400" dirty="0" err="1"/>
              <a:t>Tsiplakou</a:t>
            </a:r>
            <a:r>
              <a:rPr lang="en-US" sz="1400" dirty="0"/>
              <a:t>)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164520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510FFBD-CA91-E9A7-E0E6-8881049FB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>
            <a:extLst>
              <a:ext uri="{FF2B5EF4-FFF2-40B4-BE49-F238E27FC236}">
                <a16:creationId xmlns:a16="http://schemas.microsoft.com/office/drawing/2014/main" id="{DD2FDF6B-BF5B-37F1-5CB1-DB220960D186}"/>
              </a:ext>
            </a:extLst>
          </p:cNvPr>
          <p:cNvSpPr txBox="1"/>
          <p:nvPr/>
        </p:nvSpPr>
        <p:spPr>
          <a:xfrm>
            <a:off x="342364" y="257078"/>
            <a:ext cx="5144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2024 – </a:t>
            </a:r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panels</a:t>
            </a:r>
            <a:endParaRPr lang="pl-PL" sz="2000" b="1" dirty="0">
              <a:solidFill>
                <a:srgbClr val="002D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DC1186C-5E41-F04E-0934-CC2AAB0F1D3F}"/>
              </a:ext>
            </a:extLst>
          </p:cNvPr>
          <p:cNvSpPr txBox="1"/>
          <p:nvPr/>
        </p:nvSpPr>
        <p:spPr>
          <a:xfrm>
            <a:off x="557867" y="1042213"/>
            <a:ext cx="75291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1. DELAD/CLARIN workshop: Collecting and Sharing Corpora for Language and Speech Disorders</a:t>
            </a:r>
          </a:p>
          <a:p>
            <a:r>
              <a:rPr lang="en-US" sz="1400" dirty="0"/>
              <a:t>2. Language documentation: How far have we come and where do we need to go from there (organized by Mandana </a:t>
            </a:r>
            <a:r>
              <a:rPr lang="en-US" sz="1400" dirty="0" err="1"/>
              <a:t>Seyfeddinipur</a:t>
            </a:r>
            <a:r>
              <a:rPr lang="en-US" sz="1400" dirty="0"/>
              <a:t>)</a:t>
            </a:r>
            <a:endParaRPr lang="pl-PL" sz="1400" dirty="0"/>
          </a:p>
          <a:p>
            <a:r>
              <a:rPr lang="en-US" sz="1400" dirty="0"/>
              <a:t>3. ZOO Digital workshop: Is AVT doomed because of AI? Workshop on the not-yet-extinct type of translation (convenors: Mariusz Arno Jaworowski, Maria </a:t>
            </a:r>
            <a:r>
              <a:rPr lang="en-US" sz="1400" dirty="0" err="1"/>
              <a:t>Kuczek</a:t>
            </a:r>
            <a:r>
              <a:rPr lang="en-US" sz="1400" dirty="0"/>
              <a:t>)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647139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8C79CA7-7A0A-B47D-7631-821AADCD5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068" y="267053"/>
            <a:ext cx="4709859" cy="147183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D0E3BBE-CFED-63C2-0CCE-3ACF054537BF}"/>
              </a:ext>
            </a:extLst>
          </p:cNvPr>
          <p:cNvSpPr txBox="1"/>
          <p:nvPr/>
        </p:nvSpPr>
        <p:spPr>
          <a:xfrm>
            <a:off x="3391459" y="2006068"/>
            <a:ext cx="2508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 err="1"/>
              <a:t>Honorary</a:t>
            </a:r>
            <a:r>
              <a:rPr lang="pl-PL" b="1" dirty="0"/>
              <a:t> </a:t>
            </a:r>
            <a:r>
              <a:rPr lang="pl-PL" b="1" dirty="0" err="1"/>
              <a:t>patronage</a:t>
            </a:r>
            <a:endParaRPr lang="pl-PL" b="1" dirty="0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CA498737-E90C-DF16-95D1-40B0A5B1A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880" y="2442218"/>
            <a:ext cx="1540902" cy="864518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9C3CB238-7859-6193-DC80-9D50DC00C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556" y="2442218"/>
            <a:ext cx="1725267" cy="939502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6B93FCD3-3C66-2DAC-AF78-D06274E9530B}"/>
              </a:ext>
            </a:extLst>
          </p:cNvPr>
          <p:cNvCxnSpPr/>
          <p:nvPr/>
        </p:nvCxnSpPr>
        <p:spPr>
          <a:xfrm>
            <a:off x="0" y="1879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553CD515-BE46-DAE1-5585-73BCF917271D}"/>
              </a:ext>
            </a:extLst>
          </p:cNvPr>
          <p:cNvCxnSpPr/>
          <p:nvPr/>
        </p:nvCxnSpPr>
        <p:spPr>
          <a:xfrm>
            <a:off x="0" y="3502801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 descr="Obraz zawierający tekst, Czcionka, biały&#10;&#10;Opis wygenerowany automatycznie">
            <a:extLst>
              <a:ext uri="{FF2B5EF4-FFF2-40B4-BE49-F238E27FC236}">
                <a16:creationId xmlns:a16="http://schemas.microsoft.com/office/drawing/2014/main" id="{EA72D766-AED7-37E1-2046-1EF88DD070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9" y="2521247"/>
            <a:ext cx="2508286" cy="785489"/>
          </a:xfrm>
          <a:prstGeom prst="rect">
            <a:avLst/>
          </a:prstGeom>
        </p:spPr>
      </p:pic>
      <p:pic>
        <p:nvPicPr>
          <p:cNvPr id="8" name="Obraz 7" descr="Obraz zawierający fajerwerki, ciemność, czarne&#10;&#10;Opis wygenerowany automatycznie">
            <a:extLst>
              <a:ext uri="{FF2B5EF4-FFF2-40B4-BE49-F238E27FC236}">
                <a16:creationId xmlns:a16="http://schemas.microsoft.com/office/drawing/2014/main" id="{7B4D0270-0978-A878-275F-5EB4F8CB1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11" y="2401589"/>
            <a:ext cx="2181089" cy="9801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2D1FB0-5C75-64F2-EF39-EB949FC143EB}"/>
              </a:ext>
            </a:extLst>
          </p:cNvPr>
          <p:cNvSpPr txBox="1"/>
          <p:nvPr/>
        </p:nvSpPr>
        <p:spPr>
          <a:xfrm>
            <a:off x="8801176" y="448100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0987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EABCA46-70B3-196B-4F9B-34997D195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>
            <a:extLst>
              <a:ext uri="{FF2B5EF4-FFF2-40B4-BE49-F238E27FC236}">
                <a16:creationId xmlns:a16="http://schemas.microsoft.com/office/drawing/2014/main" id="{A7BC2EA8-097A-129F-BEA9-A86A40C1F451}"/>
              </a:ext>
            </a:extLst>
          </p:cNvPr>
          <p:cNvSpPr txBox="1"/>
          <p:nvPr/>
        </p:nvSpPr>
        <p:spPr>
          <a:xfrm>
            <a:off x="342364" y="257078"/>
            <a:ext cx="5144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2024 – warsztaty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8ECB252-02A7-99EC-6923-DF4924CD8E10}"/>
              </a:ext>
            </a:extLst>
          </p:cNvPr>
          <p:cNvSpPr txBox="1"/>
          <p:nvPr/>
        </p:nvSpPr>
        <p:spPr>
          <a:xfrm>
            <a:off x="557867" y="1042213"/>
            <a:ext cx="75291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1. Modelling holistic clinical assessment of linguistically diverse speech, and an example (convenor: Elena </a:t>
            </a:r>
            <a:r>
              <a:rPr lang="en-US" sz="1400" dirty="0" err="1"/>
              <a:t>Babatsouli</a:t>
            </a:r>
            <a:r>
              <a:rPr lang="en-US" sz="1400" dirty="0"/>
              <a:t>)</a:t>
            </a:r>
            <a:endParaRPr lang="pl-PL" sz="1400" dirty="0"/>
          </a:p>
          <a:p>
            <a:r>
              <a:rPr lang="en-US" sz="1400" dirty="0"/>
              <a:t>2. Healthcare, language, and inclusivity (convenors: Kayo Kondo, Andreas </a:t>
            </a:r>
            <a:r>
              <a:rPr lang="en-US" sz="1400" dirty="0" err="1"/>
              <a:t>Musolff</a:t>
            </a:r>
            <a:r>
              <a:rPr lang="en-US" sz="1400" dirty="0"/>
              <a:t>, Sara Vilar-Lluch, </a:t>
            </a:r>
            <a:r>
              <a:rPr lang="en-US" sz="1400" dirty="0" err="1"/>
              <a:t>Tachen</a:t>
            </a:r>
            <a:r>
              <a:rPr lang="en-US" sz="1400" dirty="0"/>
              <a:t> Zhou)</a:t>
            </a:r>
            <a:endParaRPr lang="pl-PL" sz="1400" dirty="0"/>
          </a:p>
          <a:p>
            <a:r>
              <a:rPr lang="en-US" sz="1400" dirty="0"/>
              <a:t>3. </a:t>
            </a:r>
            <a:r>
              <a:rPr lang="en-US" sz="1400" dirty="0" err="1"/>
              <a:t>Interlinguistics</a:t>
            </a:r>
            <a:r>
              <a:rPr lang="en-US" sz="1400" dirty="0"/>
              <a:t> (convenors: Ilona </a:t>
            </a:r>
            <a:r>
              <a:rPr lang="en-US" sz="1400" dirty="0" err="1"/>
              <a:t>Koutny</a:t>
            </a:r>
            <a:r>
              <a:rPr lang="en-US" sz="1400" dirty="0"/>
              <a:t> and Nicolau Dols Salas)</a:t>
            </a:r>
            <a:endParaRPr lang="pl-PL" sz="1400" dirty="0"/>
          </a:p>
          <a:p>
            <a:r>
              <a:rPr lang="en-US" sz="1400" dirty="0"/>
              <a:t>4. Historical sociolinguistics: Norwegian and Ukrainian language planning – similarities and differences (convenor: Ernst </a:t>
            </a:r>
            <a:r>
              <a:rPr lang="en-US" sz="1400" dirty="0" err="1"/>
              <a:t>Håkon</a:t>
            </a:r>
            <a:r>
              <a:rPr lang="en-US" sz="1400" dirty="0"/>
              <a:t> Jahr)</a:t>
            </a:r>
            <a:endParaRPr lang="pl-PL" sz="1400" dirty="0"/>
          </a:p>
          <a:p>
            <a:r>
              <a:rPr lang="en-US" sz="1400" dirty="0"/>
              <a:t>5. Prefixes and suffixes in current theories of grammar (convenor: Bartosz </a:t>
            </a:r>
            <a:r>
              <a:rPr lang="en-US" sz="1400" dirty="0" err="1"/>
              <a:t>Wiland</a:t>
            </a:r>
            <a:r>
              <a:rPr lang="en-US" sz="1400" dirty="0"/>
              <a:t>)</a:t>
            </a:r>
            <a:endParaRPr lang="pl-PL" sz="1400" dirty="0"/>
          </a:p>
          <a:p>
            <a:r>
              <a:rPr lang="en-US" sz="1400" dirty="0"/>
              <a:t>6. Alignment and Argument Morphosyntax in Synchrony and Diachrony (convenor: </a:t>
            </a:r>
            <a:r>
              <a:rPr lang="en-US" sz="1400" dirty="0" err="1"/>
              <a:t>Eystein</a:t>
            </a:r>
            <a:r>
              <a:rPr lang="en-US" sz="1400" dirty="0"/>
              <a:t> Dahl)</a:t>
            </a:r>
            <a:endParaRPr lang="pl-PL" sz="1400" dirty="0"/>
          </a:p>
          <a:p>
            <a:r>
              <a:rPr lang="en-US" sz="1400" dirty="0"/>
              <a:t>7. All shades of iconicity: Ideophones, onomatopoeia, and sound symbolism (convenors: Maria </a:t>
            </a:r>
            <a:r>
              <a:rPr lang="en-US" sz="1400" dirty="0" err="1"/>
              <a:t>Flaksman</a:t>
            </a:r>
            <a:r>
              <a:rPr lang="en-US" sz="1400" dirty="0"/>
              <a:t>, Kathryn Barnes, and Aleksandra </a:t>
            </a:r>
            <a:r>
              <a:rPr lang="en-US" sz="1400" dirty="0" err="1"/>
              <a:t>Ćwiek</a:t>
            </a:r>
            <a:r>
              <a:rPr lang="en-US" sz="1400" dirty="0"/>
              <a:t>)</a:t>
            </a:r>
          </a:p>
          <a:p>
            <a:r>
              <a:rPr lang="en-US" sz="1400" dirty="0"/>
              <a:t>8. Experimental and corpus-based approaches to ellipsis (convenors: Gabriela </a:t>
            </a:r>
            <a:r>
              <a:rPr lang="en-US" sz="1400" dirty="0" err="1"/>
              <a:t>Bîlbîie</a:t>
            </a:r>
            <a:r>
              <a:rPr lang="en-US" sz="1400" dirty="0"/>
              <a:t> and Max </a:t>
            </a:r>
            <a:r>
              <a:rPr lang="en-US" sz="1400" dirty="0" err="1"/>
              <a:t>Bonke</a:t>
            </a:r>
            <a:r>
              <a:rPr lang="en-US" sz="1400" dirty="0"/>
              <a:t>)</a:t>
            </a:r>
            <a:endParaRPr lang="pl-PL" sz="1400" dirty="0"/>
          </a:p>
          <a:p>
            <a:r>
              <a:rPr lang="en-US" sz="1400" dirty="0"/>
              <a:t>9. Heritage language research through the lens of psycho-/neurolinguistics and individual differences (convenors: </a:t>
            </a:r>
            <a:r>
              <a:rPr lang="en-US" sz="1400" dirty="0" err="1"/>
              <a:t>Figen</a:t>
            </a:r>
            <a:r>
              <a:rPr lang="en-US" sz="1400" dirty="0"/>
              <a:t> Karaca &amp; Onur </a:t>
            </a:r>
            <a:r>
              <a:rPr lang="en-US" sz="1400" dirty="0" err="1"/>
              <a:t>Özsoy</a:t>
            </a:r>
            <a:r>
              <a:rPr lang="en-US" sz="1400" dirty="0"/>
              <a:t>)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9685257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2507BCA-F6FB-B08A-A5BD-45377153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>
            <a:extLst>
              <a:ext uri="{FF2B5EF4-FFF2-40B4-BE49-F238E27FC236}">
                <a16:creationId xmlns:a16="http://schemas.microsoft.com/office/drawing/2014/main" id="{B700E98D-DE8E-D67F-63EE-ED49B264CC19}"/>
              </a:ext>
            </a:extLst>
          </p:cNvPr>
          <p:cNvSpPr txBox="1"/>
          <p:nvPr/>
        </p:nvSpPr>
        <p:spPr>
          <a:xfrm>
            <a:off x="342364" y="257078"/>
            <a:ext cx="5144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2024 – warsztaty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F439C4F-9E27-C913-414A-EC31B81FE8CA}"/>
              </a:ext>
            </a:extLst>
          </p:cNvPr>
          <p:cNvSpPr txBox="1"/>
          <p:nvPr/>
        </p:nvSpPr>
        <p:spPr>
          <a:xfrm>
            <a:off x="557867" y="1042213"/>
            <a:ext cx="752911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10. </a:t>
            </a:r>
            <a:r>
              <a:rPr lang="en-US" sz="1400" dirty="0" err="1"/>
              <a:t>Kaaps</a:t>
            </a:r>
            <a:r>
              <a:rPr lang="en-US" sz="1400" dirty="0"/>
              <a:t> linguistics in contemporary South Africa (convenor: Quentin Williams)</a:t>
            </a:r>
          </a:p>
          <a:p>
            <a:r>
              <a:rPr lang="en-US" sz="1400" dirty="0"/>
              <a:t>11. Diachronic dynamics and typology of similarity and identity avoidance (convenors: Erika Just, Laura Dees, Catalina Torres </a:t>
            </a:r>
            <a:r>
              <a:rPr lang="en-US" sz="1400" dirty="0" err="1"/>
              <a:t>Orjuela</a:t>
            </a:r>
            <a:r>
              <a:rPr lang="en-US" sz="1400" dirty="0"/>
              <a:t>, and Thomas Huber)</a:t>
            </a:r>
            <a:endParaRPr lang="pl-PL" sz="1400" dirty="0"/>
          </a:p>
          <a:p>
            <a:r>
              <a:rPr lang="en-US" sz="1400" dirty="0"/>
              <a:t>12. At the fringes of modality: new insights on its definitions, limits, and categories (Francesca </a:t>
            </a:r>
            <a:r>
              <a:rPr lang="en-US" sz="1400" dirty="0" err="1"/>
              <a:t>Dell’Oro</a:t>
            </a:r>
            <a:r>
              <a:rPr lang="en-US" sz="1400" dirty="0"/>
              <a:t> and Elisabetta Magni)</a:t>
            </a:r>
            <a:endParaRPr lang="pl-PL" sz="1400" dirty="0"/>
          </a:p>
          <a:p>
            <a:r>
              <a:rPr lang="en-US" sz="1400" dirty="0"/>
              <a:t>13. Languages, Work and Social Practices (convenors: Felix K. Ameka and Deborah Hill)</a:t>
            </a:r>
            <a:endParaRPr lang="pl-PL" sz="1400" dirty="0"/>
          </a:p>
          <a:p>
            <a:r>
              <a:rPr lang="en-US" sz="1400" dirty="0"/>
              <a:t>14. Expanding the research horizons of the P-demotion domain: the crosslinguistic variation, diversity, and boundaries (convenors: Katarzyna Janic, Krzysztof </a:t>
            </a:r>
            <a:r>
              <a:rPr lang="en-US" sz="1400" dirty="0" err="1"/>
              <a:t>Stroński</a:t>
            </a:r>
            <a:r>
              <a:rPr lang="en-US" sz="1400" dirty="0"/>
              <a:t>, and Mohammad Tavakoli)</a:t>
            </a:r>
            <a:endParaRPr lang="pl-PL" sz="1400" dirty="0"/>
          </a:p>
          <a:p>
            <a:r>
              <a:rPr lang="en-US" sz="1400" dirty="0"/>
              <a:t>15. Child language data as a challenge to language acquisition theories (convenors: Natalia Gagarina, </a:t>
            </a:r>
            <a:r>
              <a:rPr lang="en-US" sz="1400" dirty="0" err="1"/>
              <a:t>Elitzur</a:t>
            </a:r>
            <a:r>
              <a:rPr lang="en-US" sz="1400" dirty="0"/>
              <a:t> Dattner, Wolfgang Dressler, and Dorit </a:t>
            </a:r>
            <a:r>
              <a:rPr lang="en-US" sz="1400" dirty="0" err="1"/>
              <a:t>Ravid</a:t>
            </a:r>
            <a:r>
              <a:rPr lang="en-US" sz="1400" dirty="0"/>
              <a:t>)</a:t>
            </a:r>
            <a:endParaRPr lang="pl-PL" sz="1400" dirty="0"/>
          </a:p>
          <a:p>
            <a:r>
              <a:rPr lang="en-US" sz="1400" dirty="0"/>
              <a:t>16. Phonetic cross-linguistic similarity (convenors: Anna Balas and Romana </a:t>
            </a:r>
            <a:r>
              <a:rPr lang="en-US" sz="1400" dirty="0" err="1"/>
              <a:t>Kopečková</a:t>
            </a:r>
            <a:r>
              <a:rPr lang="en-US" sz="1400" dirty="0"/>
              <a:t>) </a:t>
            </a:r>
            <a:endParaRPr lang="pl-PL" sz="1400" dirty="0"/>
          </a:p>
          <a:p>
            <a:r>
              <a:rPr lang="en-US" sz="1400" dirty="0"/>
              <a:t>17. Subjective Correlates: From subtlety to stereotype (convenors: Dennis Preston, Nancy Niedzielski, and Kevin McGowan)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386638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/>
          <p:cNvSpPr txBox="1"/>
          <p:nvPr/>
        </p:nvSpPr>
        <p:spPr>
          <a:xfrm>
            <a:off x="342365" y="226300"/>
            <a:ext cx="40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 2024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3681CD0-BE54-78C4-2BBB-33B578864C3F}"/>
              </a:ext>
            </a:extLst>
          </p:cNvPr>
          <p:cNvSpPr txBox="1"/>
          <p:nvPr/>
        </p:nvSpPr>
        <p:spPr>
          <a:xfrm>
            <a:off x="342364" y="756506"/>
            <a:ext cx="8082445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700" dirty="0"/>
              <a:t>The </a:t>
            </a:r>
            <a:r>
              <a:rPr lang="pl-PL" sz="1700" dirty="0" err="1"/>
              <a:t>leitmotif</a:t>
            </a:r>
            <a:r>
              <a:rPr lang="pl-PL" sz="1700" dirty="0"/>
              <a:t> of ICL 2024 was </a:t>
            </a:r>
            <a:r>
              <a:rPr lang="pl-PL" sz="1700" i="1" dirty="0" err="1"/>
              <a:t>Languages</a:t>
            </a:r>
            <a:r>
              <a:rPr lang="pl-PL" sz="1700" i="1" dirty="0"/>
              <a:t> - </a:t>
            </a:r>
            <a:r>
              <a:rPr lang="pl-PL" sz="1700" i="1" dirty="0" err="1"/>
              <a:t>Communities</a:t>
            </a:r>
            <a:r>
              <a:rPr lang="pl-PL" sz="1700" i="1" dirty="0"/>
              <a:t> - Technologies</a:t>
            </a:r>
            <a:endParaRPr lang="pl-PL" sz="17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700" dirty="0"/>
              <a:t>We </a:t>
            </a:r>
            <a:r>
              <a:rPr lang="pl-PL" sz="1700" dirty="0" err="1"/>
              <a:t>received</a:t>
            </a:r>
            <a:r>
              <a:rPr lang="pl-PL" sz="1700" dirty="0"/>
              <a:t> </a:t>
            </a:r>
            <a:r>
              <a:rPr lang="pl-PL" sz="1700" dirty="0" err="1"/>
              <a:t>more</a:t>
            </a:r>
            <a:r>
              <a:rPr lang="pl-PL" sz="1700" dirty="0"/>
              <a:t> </a:t>
            </a:r>
            <a:r>
              <a:rPr lang="pl-PL" sz="1700" dirty="0" err="1"/>
              <a:t>than</a:t>
            </a:r>
            <a:r>
              <a:rPr lang="pl-PL" sz="1700" dirty="0"/>
              <a:t> 750 </a:t>
            </a:r>
            <a:r>
              <a:rPr lang="pl-PL" sz="1700" dirty="0" err="1"/>
              <a:t>registrations</a:t>
            </a:r>
            <a:endParaRPr lang="pl-PL" sz="17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700" dirty="0"/>
              <a:t>12 </a:t>
            </a:r>
            <a:r>
              <a:rPr lang="pl-PL" sz="1700" dirty="0" err="1"/>
              <a:t>plenary</a:t>
            </a:r>
            <a:r>
              <a:rPr lang="pl-PL" sz="1700" dirty="0"/>
              <a:t> </a:t>
            </a:r>
            <a:r>
              <a:rPr lang="pl-PL" sz="1700" dirty="0" err="1"/>
              <a:t>lectures</a:t>
            </a:r>
            <a:r>
              <a:rPr lang="pl-PL" sz="1700" dirty="0"/>
              <a:t>, 17 </a:t>
            </a:r>
            <a:r>
              <a:rPr lang="pl-PL" sz="1700" dirty="0" err="1"/>
              <a:t>thematic</a:t>
            </a:r>
            <a:r>
              <a:rPr lang="pl-PL" sz="1700" dirty="0"/>
              <a:t> </a:t>
            </a:r>
            <a:r>
              <a:rPr lang="pl-PL" sz="1700" dirty="0" err="1"/>
              <a:t>sessions</a:t>
            </a:r>
            <a:r>
              <a:rPr lang="pl-PL" sz="1700" dirty="0"/>
              <a:t>, 12 </a:t>
            </a:r>
            <a:r>
              <a:rPr lang="pl-PL" sz="1700" dirty="0" err="1"/>
              <a:t>focus</a:t>
            </a:r>
            <a:r>
              <a:rPr lang="pl-PL" sz="1700" dirty="0"/>
              <a:t> </a:t>
            </a:r>
            <a:r>
              <a:rPr lang="pl-PL" sz="1700" dirty="0" err="1"/>
              <a:t>streams</a:t>
            </a:r>
            <a:r>
              <a:rPr lang="pl-PL" sz="1700" dirty="0"/>
              <a:t>, 17 </a:t>
            </a:r>
            <a:r>
              <a:rPr lang="pl-PL" sz="1700" dirty="0" err="1"/>
              <a:t>workshops</a:t>
            </a:r>
            <a:endParaRPr lang="pl-PL" sz="17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700" dirty="0"/>
              <a:t>The </a:t>
            </a:r>
            <a:r>
              <a:rPr lang="pl-PL" sz="1700" dirty="0" err="1"/>
              <a:t>congress</a:t>
            </a:r>
            <a:r>
              <a:rPr lang="pl-PL" sz="1700" dirty="0"/>
              <a:t> </a:t>
            </a:r>
            <a:r>
              <a:rPr lang="pl-PL" sz="1700" dirty="0" err="1"/>
              <a:t>themes</a:t>
            </a:r>
            <a:r>
              <a:rPr lang="pl-PL" sz="1700" dirty="0"/>
              <a:t> </a:t>
            </a:r>
            <a:r>
              <a:rPr lang="pl-PL" sz="1700" dirty="0" err="1"/>
              <a:t>emphasised</a:t>
            </a:r>
            <a:r>
              <a:rPr lang="pl-PL" sz="1700" dirty="0"/>
              <a:t> the </a:t>
            </a:r>
            <a:r>
              <a:rPr lang="pl-PL" sz="1700" dirty="0" err="1"/>
              <a:t>multifaceted</a:t>
            </a:r>
            <a:r>
              <a:rPr lang="pl-PL" sz="1700" dirty="0"/>
              <a:t> and </a:t>
            </a:r>
            <a:r>
              <a:rPr lang="pl-PL" sz="1700" dirty="0" err="1"/>
              <a:t>interdisciplinary</a:t>
            </a:r>
            <a:r>
              <a:rPr lang="pl-PL" sz="1700" dirty="0"/>
              <a:t> </a:t>
            </a:r>
            <a:r>
              <a:rPr lang="pl-PL" sz="1700" dirty="0" err="1"/>
              <a:t>nature</a:t>
            </a:r>
            <a:r>
              <a:rPr lang="pl-PL" sz="1700" dirty="0"/>
              <a:t> of </a:t>
            </a:r>
            <a:r>
              <a:rPr lang="pl-PL" sz="1700" dirty="0" err="1"/>
              <a:t>linguistics</a:t>
            </a:r>
            <a:r>
              <a:rPr lang="pl-PL" sz="1700" dirty="0"/>
              <a:t> as a </a:t>
            </a:r>
            <a:r>
              <a:rPr lang="pl-PL" sz="1700" dirty="0" err="1"/>
              <a:t>research</a:t>
            </a:r>
            <a:r>
              <a:rPr lang="pl-PL" sz="1700" dirty="0"/>
              <a:t> </a:t>
            </a:r>
            <a:r>
              <a:rPr lang="pl-PL" sz="1700" dirty="0" err="1"/>
              <a:t>area</a:t>
            </a:r>
            <a:endParaRPr lang="pl-PL" sz="17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700" dirty="0"/>
              <a:t>The </a:t>
            </a:r>
            <a:r>
              <a:rPr lang="pl-PL" sz="1700" dirty="0" err="1"/>
              <a:t>thematic</a:t>
            </a:r>
            <a:r>
              <a:rPr lang="pl-PL" sz="1700" dirty="0"/>
              <a:t> </a:t>
            </a:r>
            <a:r>
              <a:rPr lang="pl-PL" sz="1700" dirty="0" err="1"/>
              <a:t>sessions</a:t>
            </a:r>
            <a:r>
              <a:rPr lang="pl-PL" sz="1700" dirty="0"/>
              <a:t> of the </a:t>
            </a:r>
            <a:r>
              <a:rPr lang="pl-PL" sz="1700" dirty="0" err="1"/>
              <a:t>congress</a:t>
            </a:r>
            <a:r>
              <a:rPr lang="pl-PL" sz="1700" dirty="0"/>
              <a:t> </a:t>
            </a:r>
            <a:r>
              <a:rPr lang="pl-PL" sz="1700" dirty="0" err="1"/>
              <a:t>addressed</a:t>
            </a:r>
            <a:r>
              <a:rPr lang="pl-PL" sz="1700" dirty="0"/>
              <a:t> </a:t>
            </a:r>
            <a:r>
              <a:rPr lang="pl-PL" sz="1700" dirty="0" err="1"/>
              <a:t>socially</a:t>
            </a:r>
            <a:r>
              <a:rPr lang="pl-PL" sz="1700" dirty="0"/>
              <a:t> </a:t>
            </a:r>
            <a:r>
              <a:rPr lang="pl-PL" sz="1700" dirty="0" err="1"/>
              <a:t>current</a:t>
            </a:r>
            <a:r>
              <a:rPr lang="pl-PL" sz="1700" dirty="0"/>
              <a:t> </a:t>
            </a:r>
            <a:r>
              <a:rPr lang="pl-PL" sz="1700" dirty="0" err="1"/>
              <a:t>issues</a:t>
            </a:r>
            <a:r>
              <a:rPr lang="pl-PL" sz="1700" dirty="0"/>
              <a:t>, </a:t>
            </a:r>
            <a:r>
              <a:rPr lang="pl-PL" sz="1700" dirty="0" err="1"/>
              <a:t>including</a:t>
            </a:r>
            <a:r>
              <a:rPr lang="pl-PL" sz="1700" dirty="0"/>
              <a:t> </a:t>
            </a:r>
            <a:r>
              <a:rPr lang="pl-PL" sz="1700" dirty="0" err="1"/>
              <a:t>endangered</a:t>
            </a:r>
            <a:r>
              <a:rPr lang="pl-PL" sz="1700" dirty="0"/>
              <a:t> </a:t>
            </a:r>
            <a:r>
              <a:rPr lang="pl-PL" sz="1700" dirty="0" err="1"/>
              <a:t>languages</a:t>
            </a:r>
            <a:r>
              <a:rPr lang="pl-PL" sz="1700" dirty="0"/>
              <a:t>, </a:t>
            </a:r>
            <a:r>
              <a:rPr lang="pl-PL" sz="1700" dirty="0" err="1"/>
              <a:t>multilingualism</a:t>
            </a:r>
            <a:r>
              <a:rPr lang="pl-PL" sz="1700" dirty="0"/>
              <a:t>, </a:t>
            </a:r>
            <a:r>
              <a:rPr lang="pl-PL" sz="1700" dirty="0" err="1"/>
              <a:t>artificial</a:t>
            </a:r>
            <a:r>
              <a:rPr lang="pl-PL" sz="1700" dirty="0"/>
              <a:t> </a:t>
            </a:r>
            <a:r>
              <a:rPr lang="pl-PL" sz="1700" dirty="0" err="1"/>
              <a:t>intelligence</a:t>
            </a:r>
            <a:r>
              <a:rPr lang="pl-PL" sz="1700" dirty="0"/>
              <a:t>, </a:t>
            </a:r>
            <a:r>
              <a:rPr lang="pl-PL" sz="1700" dirty="0" err="1"/>
              <a:t>language</a:t>
            </a:r>
            <a:r>
              <a:rPr lang="pl-PL" sz="1700" dirty="0"/>
              <a:t> &amp; </a:t>
            </a:r>
            <a:r>
              <a:rPr lang="pl-PL" sz="1700" dirty="0" err="1"/>
              <a:t>technology</a:t>
            </a:r>
            <a:endParaRPr lang="pl-PL" sz="17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700" dirty="0" err="1"/>
              <a:t>There</a:t>
            </a:r>
            <a:r>
              <a:rPr lang="pl-PL" sz="1700" dirty="0"/>
              <a:t> was </a:t>
            </a:r>
            <a:r>
              <a:rPr lang="pl-PL" sz="1700" dirty="0" err="1"/>
              <a:t>also</a:t>
            </a:r>
            <a:r>
              <a:rPr lang="pl-PL" sz="1700" dirty="0"/>
              <a:t> a </a:t>
            </a:r>
            <a:r>
              <a:rPr lang="pl-PL" sz="1700" dirty="0" err="1"/>
              <a:t>full-day</a:t>
            </a:r>
            <a:r>
              <a:rPr lang="pl-PL" sz="1700" dirty="0"/>
              <a:t> </a:t>
            </a:r>
            <a:r>
              <a:rPr lang="pl-PL" sz="1700" dirty="0" err="1"/>
              <a:t>session</a:t>
            </a:r>
            <a:r>
              <a:rPr lang="pl-PL" sz="1700" dirty="0"/>
              <a:t> on </a:t>
            </a:r>
            <a:r>
              <a:rPr lang="pl-PL" sz="1700" dirty="0" err="1"/>
              <a:t>sign</a:t>
            </a:r>
            <a:r>
              <a:rPr lang="pl-PL" sz="1700" dirty="0"/>
              <a:t> </a:t>
            </a:r>
            <a:r>
              <a:rPr lang="pl-PL" sz="1700" dirty="0" err="1"/>
              <a:t>language</a:t>
            </a:r>
            <a:r>
              <a:rPr lang="pl-PL" sz="1700" dirty="0"/>
              <a:t>, </a:t>
            </a:r>
            <a:r>
              <a:rPr lang="pl-PL" sz="1700" dirty="0" err="1"/>
              <a:t>which</a:t>
            </a:r>
            <a:r>
              <a:rPr lang="pl-PL" sz="1700" dirty="0"/>
              <a:t> was </a:t>
            </a:r>
            <a:r>
              <a:rPr lang="pl-PL" sz="1700" dirty="0" err="1"/>
              <a:t>simultaneously</a:t>
            </a:r>
            <a:r>
              <a:rPr lang="pl-PL" sz="1700" dirty="0"/>
              <a:t> </a:t>
            </a:r>
            <a:r>
              <a:rPr lang="pl-PL" sz="1700" dirty="0" err="1"/>
              <a:t>interpreted</a:t>
            </a:r>
            <a:r>
              <a:rPr lang="pl-PL" sz="1700" dirty="0"/>
              <a:t> by a team of </a:t>
            </a:r>
            <a:r>
              <a:rPr lang="pl-PL" sz="1700" dirty="0" err="1"/>
              <a:t>highly</a:t>
            </a:r>
            <a:r>
              <a:rPr lang="pl-PL" sz="1700" dirty="0"/>
              <a:t> </a:t>
            </a:r>
            <a:r>
              <a:rPr lang="pl-PL" sz="1700" dirty="0" err="1"/>
              <a:t>specialised</a:t>
            </a:r>
            <a:r>
              <a:rPr lang="pl-PL" sz="1700" dirty="0"/>
              <a:t> </a:t>
            </a:r>
            <a:r>
              <a:rPr lang="pl-PL" sz="1700" dirty="0" err="1"/>
              <a:t>interpreters</a:t>
            </a:r>
            <a:endParaRPr lang="pl-PL" sz="17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pl-PL" sz="1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99305F-D886-0500-2297-EA086028294C}"/>
              </a:ext>
            </a:extLst>
          </p:cNvPr>
          <p:cNvSpPr txBox="1"/>
          <p:nvPr/>
        </p:nvSpPr>
        <p:spPr>
          <a:xfrm>
            <a:off x="8801176" y="448100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25139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09857-C3B0-8838-8C55-B124C9F3C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C6C981-DED4-DD81-6523-263AA1B85E14}"/>
              </a:ext>
            </a:extLst>
          </p:cNvPr>
          <p:cNvSpPr txBox="1"/>
          <p:nvPr/>
        </p:nvSpPr>
        <p:spPr>
          <a:xfrm>
            <a:off x="257477" y="11372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26EE21A-E33B-BAED-AA99-AE1848AA0B1E}"/>
              </a:ext>
            </a:extLst>
          </p:cNvPr>
          <p:cNvSpPr txBox="1"/>
          <p:nvPr/>
        </p:nvSpPr>
        <p:spPr>
          <a:xfrm>
            <a:off x="442208" y="202560"/>
            <a:ext cx="3462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noProof="0" dirty="0"/>
              <a:t>Organising committee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4A16041-671C-E254-152A-2AA658119754}"/>
              </a:ext>
            </a:extLst>
          </p:cNvPr>
          <p:cNvSpPr txBox="1"/>
          <p:nvPr/>
        </p:nvSpPr>
        <p:spPr>
          <a:xfrm>
            <a:off x="349842" y="602670"/>
            <a:ext cx="6619363" cy="4134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None/>
            </a:pPr>
            <a:r>
              <a:rPr lang="en-GB" sz="1100" b="1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President</a:t>
            </a:r>
            <a:r>
              <a:rPr lang="en-GB" sz="11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Prof. Katarzyna Dziubalska-Kołaczyk (Vice-rector of Adam Mickiewicz University, Faculty of English, Adam Mickiewicz University)</a:t>
            </a:r>
            <a:endParaRPr lang="en-GB" sz="1100" kern="100" noProof="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None/>
            </a:pPr>
            <a:r>
              <a:rPr lang="en-GB" sz="11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Vice-president: Prof. Joanna Pawelczyk (Dean of the Faculty of English, Adam Mickiewicz University)</a:t>
            </a:r>
          </a:p>
          <a:p>
            <a:pPr>
              <a:spcAft>
                <a:spcPts val="800"/>
              </a:spcAft>
            </a:pPr>
            <a:r>
              <a:rPr lang="en-GB" sz="1100" b="1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Secretaries</a:t>
            </a:r>
            <a:r>
              <a:rPr lang="en-GB" sz="11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Dr Jarosław Weckwerth (Faculty of English, Adam Mickiewicz University </a:t>
            </a:r>
            <a:r>
              <a:rPr lang="en-GB" sz="1100" kern="100" noProof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), Dr Dominika </a:t>
            </a:r>
            <a:r>
              <a:rPr lang="en-GB" sz="1100" kern="100" noProof="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Gapska</a:t>
            </a:r>
            <a:r>
              <a:rPr lang="en-GB" sz="1100" kern="100" noProof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(School of Languages and Literatures, Adam Mickiewicz University)</a:t>
            </a:r>
            <a:endParaRPr lang="en-GB" sz="1100" kern="100" noProof="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None/>
            </a:pPr>
            <a:r>
              <a:rPr lang="en-GB" sz="1100" b="1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Treasurer</a:t>
            </a:r>
            <a:r>
              <a:rPr lang="en-GB" sz="11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Ms. Agnieszka </a:t>
            </a:r>
            <a:r>
              <a:rPr lang="en-GB" sz="1100" kern="100" noProof="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Jędraszyk</a:t>
            </a:r>
            <a:r>
              <a:rPr lang="en-GB" sz="11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(Deputy Bursar, Adam Mickiewicz University)</a:t>
            </a:r>
          </a:p>
          <a:p>
            <a:pPr>
              <a:spcAft>
                <a:spcPts val="800"/>
              </a:spcAft>
              <a:buNone/>
            </a:pPr>
            <a:r>
              <a:rPr lang="en-GB" sz="1100" b="1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Publicity manager</a:t>
            </a:r>
            <a:r>
              <a:rPr lang="en-GB" sz="11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Prof. Paweł Korpal (Faculty of English, Adam Mickiewicz University)</a:t>
            </a:r>
          </a:p>
          <a:p>
            <a:pPr>
              <a:spcAft>
                <a:spcPts val="800"/>
              </a:spcAft>
              <a:buNone/>
            </a:pPr>
            <a:r>
              <a:rPr lang="en-GB" sz="11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Camiel Hamans (</a:t>
            </a:r>
            <a:r>
              <a:rPr lang="en-GB" sz="1100" b="1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CIPL</a:t>
            </a:r>
            <a:r>
              <a:rPr lang="en-GB" sz="11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 University of Amsterdam &amp; Adam Mickiewicz University)</a:t>
            </a:r>
          </a:p>
          <a:p>
            <a:pPr>
              <a:spcAft>
                <a:spcPts val="800"/>
              </a:spcAft>
              <a:buNone/>
            </a:pPr>
            <a:r>
              <a:rPr lang="en-GB" sz="11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Katarzyna </a:t>
            </a:r>
            <a:r>
              <a:rPr lang="en-GB" sz="1100" kern="100" noProof="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Klessa</a:t>
            </a:r>
            <a:r>
              <a:rPr lang="en-GB" sz="11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(Adam Mickiewicz University, Faculty of Modern Languages and Literatures)</a:t>
            </a:r>
          </a:p>
          <a:p>
            <a:pPr>
              <a:spcAft>
                <a:spcPts val="800"/>
              </a:spcAft>
              <a:buNone/>
            </a:pPr>
            <a:r>
              <a:rPr lang="en-GB" sz="11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Eugeniusz Cyran (Faculty of Humanities, The John Paul II Catholic University of Lublin) </a:t>
            </a:r>
          </a:p>
          <a:p>
            <a:pPr>
              <a:spcAft>
                <a:spcPts val="800"/>
              </a:spcAft>
              <a:buNone/>
            </a:pPr>
            <a:r>
              <a:rPr lang="en-GB" sz="11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Tomasz Lisowski (Faculty of Polish and Classical Philology, AMU)</a:t>
            </a:r>
          </a:p>
          <a:p>
            <a:pPr>
              <a:spcAft>
                <a:spcPts val="800"/>
              </a:spcAft>
              <a:buNone/>
            </a:pPr>
            <a:r>
              <a:rPr lang="en-GB" sz="11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Małgorzata Fabiszak (Faculty of English, Adam Mickiewicz University)</a:t>
            </a:r>
          </a:p>
          <a:p>
            <a:pPr>
              <a:spcAft>
                <a:spcPts val="800"/>
              </a:spcAft>
              <a:buNone/>
            </a:pPr>
            <a:r>
              <a:rPr lang="en-GB" sz="11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Paula Orzechowska (Faculty of English, Adam Mickiewicz University)</a:t>
            </a:r>
          </a:p>
          <a:p>
            <a:pPr>
              <a:spcAft>
                <a:spcPts val="800"/>
              </a:spcAft>
              <a:buNone/>
            </a:pPr>
            <a:r>
              <a:rPr lang="en-GB" sz="11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Ms. Agnieszka Stefańska (Science Support Office, Adam Mickiewicz University)</a:t>
            </a:r>
          </a:p>
          <a:p>
            <a:pPr>
              <a:spcAft>
                <a:spcPts val="800"/>
              </a:spcAft>
              <a:buNone/>
            </a:pPr>
            <a:r>
              <a:rPr lang="en-GB" sz="11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 Ewelina Wojtkowiak (Faculty of English, Adam Mickiewicz University)</a:t>
            </a:r>
          </a:p>
          <a:p>
            <a:pPr>
              <a:spcAft>
                <a:spcPts val="800"/>
              </a:spcAft>
            </a:pPr>
            <a:r>
              <a:rPr lang="en-GB" sz="1100" kern="100" noProof="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Mgr</a:t>
            </a:r>
            <a:r>
              <a:rPr lang="en-GB" sz="11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Zuzanna Cal (Faculty of English, Adam Mickiewicz University)</a:t>
            </a:r>
          </a:p>
        </p:txBody>
      </p:sp>
      <p:pic>
        <p:nvPicPr>
          <p:cNvPr id="10" name="Obraz 9" descr="Obraz zawierający Czcionka, logo, Grafika, symbol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BA5AA44-8E6D-9D55-7DC8-46A778CDC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94" y="1953601"/>
            <a:ext cx="2886126" cy="2886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791312-F3EC-8EFA-6B7C-0B1DF7792F9E}"/>
              </a:ext>
            </a:extLst>
          </p:cNvPr>
          <p:cNvSpPr txBox="1"/>
          <p:nvPr/>
        </p:nvSpPr>
        <p:spPr>
          <a:xfrm>
            <a:off x="8801176" y="448100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03353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 descr="Obraz zawierający ubrania, osoba, sukienka, uśmiech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876C8AB-CB94-1942-4F6B-A13C3C2EAC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44" y="457133"/>
            <a:ext cx="5534637" cy="4150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9BC48B-76E5-78C7-EDB4-0FE3B2C9B5E5}"/>
              </a:ext>
            </a:extLst>
          </p:cNvPr>
          <p:cNvSpPr txBox="1"/>
          <p:nvPr/>
        </p:nvSpPr>
        <p:spPr>
          <a:xfrm>
            <a:off x="8801176" y="448100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75344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021A2-D3AC-C85D-2315-808E88905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269E87-8E7D-6278-D5E3-348448CD3C43}"/>
              </a:ext>
            </a:extLst>
          </p:cNvPr>
          <p:cNvSpPr txBox="1"/>
          <p:nvPr/>
        </p:nvSpPr>
        <p:spPr>
          <a:xfrm>
            <a:off x="257477" y="11372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27B85F2-734F-76B3-2C53-1596E933A238}"/>
              </a:ext>
            </a:extLst>
          </p:cNvPr>
          <p:cNvSpPr txBox="1"/>
          <p:nvPr/>
        </p:nvSpPr>
        <p:spPr>
          <a:xfrm>
            <a:off x="442208" y="160187"/>
            <a:ext cx="2729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/>
              <a:t>Scientific</a:t>
            </a:r>
            <a:r>
              <a:rPr lang="pl-PL" sz="2000" b="1" dirty="0"/>
              <a:t> </a:t>
            </a:r>
            <a:r>
              <a:rPr lang="pl-PL" sz="2000" b="1" dirty="0" err="1"/>
              <a:t>committee</a:t>
            </a:r>
            <a:endParaRPr lang="pl-PL" sz="20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1E516D4-12FE-A84C-C4F2-21B2DF82BF96}"/>
              </a:ext>
            </a:extLst>
          </p:cNvPr>
          <p:cNvSpPr txBox="1"/>
          <p:nvPr/>
        </p:nvSpPr>
        <p:spPr>
          <a:xfrm>
            <a:off x="442208" y="621217"/>
            <a:ext cx="6619363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David Bradley, Chair  of the Committee  (CIPL)</a:t>
            </a:r>
          </a:p>
          <a:p>
            <a:pPr>
              <a:spcAft>
                <a:spcPts val="800"/>
              </a:spcAft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Ik-Hwan Lee (Vice-President of CIPL)</a:t>
            </a:r>
          </a:p>
          <a:p>
            <a:pPr>
              <a:spcAft>
                <a:spcPts val="800"/>
              </a:spcAft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Frieda </a:t>
            </a:r>
            <a:r>
              <a:rPr lang="en-US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Steurs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Secretary of the Committee, (KU Leuven, CIPL) </a:t>
            </a:r>
          </a:p>
          <a:p>
            <a:pPr>
              <a:spcAft>
                <a:spcPts val="800"/>
              </a:spcAft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Eno Abasi-</a:t>
            </a:r>
            <a:r>
              <a:rPr lang="en-US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Urua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(University of </a:t>
            </a:r>
            <a:r>
              <a:rPr lang="en-US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Uyo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Nigeria, CIPL)</a:t>
            </a:r>
          </a:p>
          <a:p>
            <a:pPr>
              <a:spcAft>
                <a:spcPts val="800"/>
              </a:spcAft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Frederick Newmeyer (CIPL)</a:t>
            </a:r>
          </a:p>
          <a:p>
            <a:pPr>
              <a:spcAft>
                <a:spcPts val="800"/>
              </a:spcAft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Miguel Oliveira (CIPL)</a:t>
            </a:r>
          </a:p>
          <a:p>
            <a:pPr>
              <a:spcAft>
                <a:spcPts val="800"/>
              </a:spcAft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Camiel Hamans, Acting Secretary (CIPL</a:t>
            </a:r>
            <a:r>
              <a:rPr lang="pl-PL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800"/>
              </a:spcAft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Rafał </a:t>
            </a:r>
            <a:r>
              <a:rPr lang="en-US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Molencki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(University of Silesia, Katowice)</a:t>
            </a:r>
          </a:p>
          <a:p>
            <a:pPr>
              <a:spcAft>
                <a:spcPts val="800"/>
              </a:spcAft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Marzena </a:t>
            </a:r>
            <a:r>
              <a:rPr lang="en-US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Żygis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(Leibniz Centre for General Linguistics)</a:t>
            </a:r>
          </a:p>
          <a:p>
            <a:pPr>
              <a:spcAft>
                <a:spcPts val="800"/>
              </a:spcAft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Justyna Olko (Artes </a:t>
            </a:r>
            <a:r>
              <a:rPr lang="en-US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Liberales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University of Warsaw) </a:t>
            </a:r>
          </a:p>
          <a:p>
            <a:pPr>
              <a:spcAft>
                <a:spcPts val="800"/>
              </a:spcAft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Jacek </a:t>
            </a:r>
            <a:r>
              <a:rPr lang="en-US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Witkoś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(Adam Mickiewicz University in </a:t>
            </a:r>
            <a:r>
              <a:rPr lang="en-US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Poznań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800"/>
              </a:spcAft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Marcin </a:t>
            </a:r>
            <a:r>
              <a:rPr lang="en-US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Kilarski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(Adam Mickiewicz University in </a:t>
            </a:r>
            <a:r>
              <a:rPr lang="en-US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Poznań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800"/>
              </a:spcAft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Agnieszka </a:t>
            </a:r>
            <a:r>
              <a:rPr lang="en-US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Kiełkiewicz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-Janowiak (Adam Mickiewicz University in </a:t>
            </a:r>
            <a:r>
              <a:rPr lang="en-US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Poznań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800"/>
              </a:spcAft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Nikolaus Ritt (University of Vienna)</a:t>
            </a:r>
          </a:p>
          <a:p>
            <a:pPr>
              <a:spcAft>
                <a:spcPts val="800"/>
              </a:spcAft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Adam </a:t>
            </a:r>
            <a:r>
              <a:rPr lang="en-US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Przepiórkowski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(University of Warsaw &amp; Polish Academy of Sciences)</a:t>
            </a:r>
          </a:p>
          <a:p>
            <a:pPr>
              <a:spcAft>
                <a:spcPts val="800"/>
              </a:spcAft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Zofia </a:t>
            </a:r>
            <a:r>
              <a:rPr lang="en-US" sz="11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Wodniecka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(Jagiellonian University, Cracow)</a:t>
            </a:r>
          </a:p>
        </p:txBody>
      </p:sp>
      <p:pic>
        <p:nvPicPr>
          <p:cNvPr id="10" name="Obraz 9" descr="Obraz zawierający Czcionka, logo, Grafika, symbol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01B3FC8-8CE6-EC96-DE5F-42C6F45D2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94" y="1953601"/>
            <a:ext cx="2886126" cy="2886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92D8D9-FBEE-8091-A25B-1E5E34412D14}"/>
              </a:ext>
            </a:extLst>
          </p:cNvPr>
          <p:cNvSpPr txBox="1"/>
          <p:nvPr/>
        </p:nvSpPr>
        <p:spPr>
          <a:xfrm>
            <a:off x="8801176" y="448100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97010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6A435-611D-4FC6-C584-BFD439552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C8D369-E3FA-C552-7C8F-A8CBA43A52C6}"/>
              </a:ext>
            </a:extLst>
          </p:cNvPr>
          <p:cNvSpPr txBox="1"/>
          <p:nvPr/>
        </p:nvSpPr>
        <p:spPr>
          <a:xfrm>
            <a:off x="270826" y="309592"/>
            <a:ext cx="1162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err="1"/>
              <a:t>Website</a:t>
            </a:r>
            <a:endParaRPr lang="en-GB" sz="2000" b="1" dirty="0"/>
          </a:p>
        </p:txBody>
      </p:sp>
      <p:pic>
        <p:nvPicPr>
          <p:cNvPr id="4" name="Obraz 3" descr="Obraz zawierający tekst, zrzut ekranu, Strona internetowa, oprogramowan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A3A06C2-8D03-B641-B564-34E52933B7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" r="493"/>
          <a:stretch/>
        </p:blipFill>
        <p:spPr>
          <a:xfrm>
            <a:off x="432000" y="1302534"/>
            <a:ext cx="7382435" cy="353123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A93E238-BF77-8242-2069-951E06A75A61}"/>
              </a:ext>
            </a:extLst>
          </p:cNvPr>
          <p:cNvSpPr txBox="1"/>
          <p:nvPr/>
        </p:nvSpPr>
        <p:spPr>
          <a:xfrm>
            <a:off x="327048" y="821452"/>
            <a:ext cx="3477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hlinkClick r:id="rId3"/>
              </a:rPr>
              <a:t>https:\\www.icl2024poznan.pl</a:t>
            </a:r>
            <a:endParaRPr lang="pl-P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E74AA1-13FB-8010-0699-A443CBC3C91C}"/>
              </a:ext>
            </a:extLst>
          </p:cNvPr>
          <p:cNvSpPr txBox="1"/>
          <p:nvPr/>
        </p:nvSpPr>
        <p:spPr>
          <a:xfrm>
            <a:off x="8702854" y="446443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35263335"/>
      </p:ext>
    </p:extLst>
  </p:cSld>
  <p:clrMapOvr>
    <a:masterClrMapping/>
  </p:clrMapOvr>
</p:sld>
</file>

<file path=ppt/theme/theme1.xml><?xml version="1.0" encoding="utf-8"?>
<a:theme xmlns:a="http://schemas.openxmlformats.org/drawingml/2006/main" name="Slajd tytułowy">
  <a:themeElements>
    <a:clrScheme name="Niestandardowy 67">
      <a:dk1>
        <a:srgbClr val="002D69"/>
      </a:dk1>
      <a:lt1>
        <a:sysClr val="window" lastClr="FFFFFF"/>
      </a:lt1>
      <a:dk2>
        <a:srgbClr val="7F7F7F"/>
      </a:dk2>
      <a:lt2>
        <a:srgbClr val="D8D8D8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iestandardowy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sek dolny i logo">
  <a:themeElements>
    <a:clrScheme name="Niestandardowy 62">
      <a:dk1>
        <a:srgbClr val="002D69"/>
      </a:dk1>
      <a:lt1>
        <a:sysClr val="window" lastClr="FFFFFF"/>
      </a:lt1>
      <a:dk2>
        <a:srgbClr val="7F7F7F"/>
      </a:dk2>
      <a:lt2>
        <a:srgbClr val="D8D8D8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iestandardowy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ogo z prawej">
  <a:themeElements>
    <a:clrScheme name="Niestandardowy 64">
      <a:dk1>
        <a:srgbClr val="002D69"/>
      </a:dk1>
      <a:lt1>
        <a:sysClr val="window" lastClr="FFFFFF"/>
      </a:lt1>
      <a:dk2>
        <a:srgbClr val="7F7F7F"/>
      </a:dk2>
      <a:lt2>
        <a:srgbClr val="D8D8D8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iestandardowy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usty">
  <a:themeElements>
    <a:clrScheme name="Niestandardowy 63">
      <a:dk1>
        <a:srgbClr val="002D69"/>
      </a:dk1>
      <a:lt1>
        <a:sysClr val="window" lastClr="FFFFFF"/>
      </a:lt1>
      <a:dk2>
        <a:srgbClr val="7F7F7F"/>
      </a:dk2>
      <a:lt2>
        <a:srgbClr val="D8D8D8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iestandardowy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9542</TotalTime>
  <Words>2366</Words>
  <Application>Microsoft Macintosh PowerPoint</Application>
  <PresentationFormat>On-screen Show (16:9)</PresentationFormat>
  <Paragraphs>268</Paragraphs>
  <Slides>41</Slides>
  <Notes>0</Notes>
  <HiddenSlides>7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Aptos</vt:lpstr>
      <vt:lpstr>Arial</vt:lpstr>
      <vt:lpstr>Helvetica</vt:lpstr>
      <vt:lpstr>Slajd tytułowy</vt:lpstr>
      <vt:lpstr>Pasek dolny i logo</vt:lpstr>
      <vt:lpstr>Logo z prawej</vt:lpstr>
      <vt:lpstr>Pusty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Kongres ICL 2024</dc:title>
  <dc:creator>SIW UAM</dc:creator>
  <cp:lastModifiedBy>Katarzyna Dziubalska-Kołaczyk</cp:lastModifiedBy>
  <cp:revision>229</cp:revision>
  <dcterms:created xsi:type="dcterms:W3CDTF">2021-08-23T10:57:13Z</dcterms:created>
  <dcterms:modified xsi:type="dcterms:W3CDTF">2025-04-17T19:18:20Z</dcterms:modified>
</cp:coreProperties>
</file>